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80" r:id="rId24"/>
    <p:sldId id="281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173"/>
    <a:srgbClr val="09FF15"/>
    <a:srgbClr val="E4E434"/>
    <a:srgbClr val="BD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92" d="100"/>
          <a:sy n="92" d="100"/>
        </p:scale>
        <p:origin x="10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B026-E766-49D7-9DE0-00013003FEBC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E4F9-96FF-4393-96D3-A4463DD45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E4F9-96FF-4393-96D3-A4463DD454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E4F9-96FF-4393-96D3-A4463DD454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E4F9-96FF-4393-96D3-A4463DD4546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E4F9-96FF-4393-96D3-A4463DD454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E4F9-96FF-4393-96D3-A4463DD454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iel">
            <a:extLst>
              <a:ext uri="{FF2B5EF4-FFF2-40B4-BE49-F238E27FC236}">
                <a16:creationId xmlns:a16="http://schemas.microsoft.com/office/drawing/2014/main" id="{304F31EF-EF17-4F71-A369-A077F14F2B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0"/>
            <a:ext cx="79136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B981-721C-46C6-9191-DC150492687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CB91-D4D8-4E3C-8337-F19B1AB59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8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1.jpeg"/><Relationship Id="rId5" Type="http://schemas.openxmlformats.org/officeDocument/2006/relationships/image" Target="../media/image33.png"/><Relationship Id="rId15" Type="http://schemas.openxmlformats.org/officeDocument/2006/relationships/image" Target="../media/image50.jpe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681625"/>
            <a:ext cx="5469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Концепция тестера </a:t>
            </a:r>
          </a:p>
          <a:p>
            <a:pPr algn="ctr"/>
            <a:r>
              <a:rPr lang="ru-RU" sz="4000" b="1" dirty="0"/>
              <a:t>промышленной версии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1BB69-17C2-47E3-93DD-B7A019C21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368152" cy="1368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DE56A-06C0-4B7C-A65A-154532BB8737}"/>
              </a:ext>
            </a:extLst>
          </p:cNvPr>
          <p:cNvSpPr txBox="1"/>
          <p:nvPr/>
        </p:nvSpPr>
        <p:spPr>
          <a:xfrm>
            <a:off x="2191988" y="850213"/>
            <a:ext cx="2956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3B4173"/>
                </a:solidFill>
              </a:rPr>
              <a:t>НПК «МИКРОТЕХ»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143240" y="1115452"/>
            <a:ext cx="296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 ремонте и обслуживании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1" y="1962706"/>
            <a:ext cx="79208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В виду того, что тестер имеет системы внутреннего мониторинга, выявление компонента (платы), вышедшего из строя, упрощается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Ремонт заключается в замене вышедшего из строя блока аналогичным без необходимости программирования и/или параметрирования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Приблизительное время ремонта любой сложности, проводимого на территории заказчика, не превышает двух часов при наличии требуемых блоков или модулей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Калибровка нового (заменённого) блока производится автоматически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E840DE-5CCE-4EF7-B199-1AC42612ED0C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BC0066-61C9-4DAC-A79D-9E73E4F56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86050" y="1115452"/>
            <a:ext cx="375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 модернизации и сопровождении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1" y="1772816"/>
            <a:ext cx="79208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Корпус тестера – это «ядро», включающее в себя ПК с </a:t>
            </a:r>
            <a:r>
              <a:rPr lang="en-US" dirty="0"/>
              <a:t>LCD </a:t>
            </a:r>
            <a:r>
              <a:rPr lang="ru-RU" dirty="0"/>
              <a:t>дисплеем, встраиваемый контроллер реального времени, обеспечивающий детерминированное исполнение приложений в автономном режиме, объединенный с ПЛИС</a:t>
            </a:r>
            <a:r>
              <a:rPr lang="en-US" dirty="0"/>
              <a:t>;</a:t>
            </a:r>
            <a:endParaRPr lang="ru-RU" dirty="0"/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Помимо системы управления и отведённого для неё места, внутри корпуса расположена площадка под внутренние системы измерений, платы, источники. Тестер имеет очень гибкую систему, как внутренней, так и внешней модернизации</a:t>
            </a:r>
            <a:r>
              <a:rPr lang="en-US" dirty="0"/>
              <a:t>;</a:t>
            </a:r>
            <a:endParaRPr lang="ru-RU" dirty="0"/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Всё выше перечисленное положительно отразится на сроках и финансовых затратах в будущем</a:t>
            </a:r>
            <a:r>
              <a:rPr lang="en-US" dirty="0"/>
              <a:t>;</a:t>
            </a:r>
            <a:endParaRPr lang="ru-RU" dirty="0"/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Гнездо коннектора под адаптеры также является сменным модулем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7914C0-6EB9-4E19-A85C-21C5EE81026A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679C1A-926B-4585-8100-13C30DE3D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71868" y="1115452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 встроенном ПО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823913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Программное обеспечение является модульным, как и аппаратная архитектура тестера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Модульная архитектура упрощает отладку и сопровождение ПО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Ядро исполнительной программы работает на отдельном контроллере реального времени на плате + ПЛИС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Интерфейс программы в </a:t>
            </a:r>
            <a:r>
              <a:rPr lang="en-US" dirty="0"/>
              <a:t>OC Windows </a:t>
            </a:r>
            <a:r>
              <a:rPr lang="ru-RU" dirty="0"/>
              <a:t>на ПК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Данный метод обеспечивает высокую надёжность и скорость работы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В отдельных случаях, возможна работа без использования ПК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Нет необходимости в производительном ПК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Есть возможность сопрягать с тестером внешние приборы сторонних производителей (</a:t>
            </a:r>
            <a:r>
              <a:rPr lang="en-US" dirty="0"/>
              <a:t>RS-232</a:t>
            </a:r>
            <a:r>
              <a:rPr lang="ru-RU" dirty="0"/>
              <a:t>, </a:t>
            </a:r>
            <a:r>
              <a:rPr lang="en-US" dirty="0"/>
              <a:t>RS-485</a:t>
            </a:r>
            <a:r>
              <a:rPr lang="ru-RU" dirty="0"/>
              <a:t>, </a:t>
            </a:r>
            <a:r>
              <a:rPr lang="en-US" dirty="0"/>
              <a:t>CAN</a:t>
            </a:r>
            <a:r>
              <a:rPr lang="ru-RU" dirty="0"/>
              <a:t>, </a:t>
            </a:r>
            <a:r>
              <a:rPr lang="en-US" dirty="0"/>
              <a:t>USB</a:t>
            </a:r>
            <a:r>
              <a:rPr lang="ru-RU" dirty="0"/>
              <a:t>, </a:t>
            </a:r>
            <a:r>
              <a:rPr lang="en-US" dirty="0"/>
              <a:t>LAN</a:t>
            </a:r>
            <a:r>
              <a:rPr lang="ru-RU" dirty="0"/>
              <a:t>)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Подключить принтер к тестеру для немедленной распечатки отчёта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1CE98B-3ED4-4135-A5F6-850CF5D0338A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58AF92-27B4-43A4-9EC6-544464756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3000372"/>
            <a:ext cx="451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Архитектура и структура тестера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072206"/>
            <a:ext cx="371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«Хорошо продуманная архитектура» нужна в начале работы,</a:t>
            </a:r>
            <a:r>
              <a:rPr lang="en-US" sz="1000" i="1" dirty="0"/>
              <a:t> </a:t>
            </a:r>
            <a:r>
              <a:rPr lang="ru-RU" sz="1000" i="1" dirty="0"/>
              <a:t>но плоды от ее наличия или отсутствия ощущаются в конце.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69F564-8A44-4180-B3D7-779EF6AF4497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Архитектура прибора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0BEB8-0447-409E-ACC8-BC5755EA8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78579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0349" y="1114979"/>
            <a:ext cx="26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Модульная архитектура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4438" y="1114979"/>
            <a:ext cx="23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Цельная архитектура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702576"/>
            <a:ext cx="36433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Модульный  принцип  позволяет комплектовать  нужную конфигурацию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Изменения на входе/выходе не трогают ядро системы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Быстрый ремонт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Лёгкая необходимая модернизация и упрощённое добавление новых функций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Удобное и более дешевое обслуживание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942" y="1770063"/>
            <a:ext cx="364333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Цельная система не может быть разделена на отдельные части.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Сложный ремонт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Трудная отладка и наладка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Нет возможности широкой  модернизации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Удорожание обслуживания</a:t>
            </a:r>
          </a:p>
          <a:p>
            <a:pPr marL="179388" indent="-179388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179388" algn="l"/>
              </a:tabLst>
            </a:pPr>
            <a:r>
              <a:rPr lang="ru-RU" dirty="0"/>
              <a:t>Более компактная</a:t>
            </a:r>
          </a:p>
        </p:txBody>
      </p:sp>
      <p:pic>
        <p:nvPicPr>
          <p:cNvPr id="25602" name="Picture 2" descr="C:\Users\VIELPA\Desktop\Новая папка (2)\ikon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199087"/>
            <a:ext cx="1038225" cy="1038225"/>
          </a:xfrm>
          <a:prstGeom prst="rect">
            <a:avLst/>
          </a:prstGeom>
          <a:noFill/>
        </p:spPr>
      </p:pic>
      <p:pic>
        <p:nvPicPr>
          <p:cNvPr id="25603" name="Picture 3" descr="C:\Users\VIELPA\Desktop\Новая папка (2)\Cross_Pixaba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199087"/>
            <a:ext cx="929420" cy="928694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D5DB68-08FA-4E15-A01A-AD5FF9C24297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Архитектура прибора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3D37D8-A1AA-48A8-9CC6-95FD9C8A9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0430" y="980728"/>
            <a:ext cx="210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Структура модулей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14488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Измерительные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714488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Регулировочные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714488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Источники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1714488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Коммутирующие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7554" y="1345156"/>
            <a:ext cx="25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Функциональная группа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4942" y="2631040"/>
            <a:ext cx="127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Подгруппы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00037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Высоковольтные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300037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Низковольтные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00037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большими токами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300037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малыми токами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428625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Универсальные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4744" y="3916924"/>
            <a:ext cx="160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Особая группа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428625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Фильтрующие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28625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Вспомогательные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428625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Опциональные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5572140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Внутренние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5572140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Внешние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9179" y="521495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типу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0AB4EA4-6C2E-4E7B-A3FA-1A021A54C820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Архитектура прибора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4029B73-6200-47FB-A297-6F7CE32F8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1729839"/>
            <a:ext cx="79208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Упрощение модернизации системы в целом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Упрощение производства и реализации системы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Упрощение обслуживания и ремонта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Уменьшение сроков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Минимизация финансовых затрат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Облегчение контроля на производстве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Поэтапная разработка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Систематическое ведение документации</a:t>
            </a:r>
            <a:r>
              <a:rPr lang="en-US" dirty="0"/>
              <a:t>;</a:t>
            </a:r>
            <a:endParaRPr lang="ru-RU" dirty="0"/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tabLst>
                <a:tab pos="360363" algn="l"/>
              </a:tabLst>
            </a:pPr>
            <a:r>
              <a:rPr lang="ru-RU" dirty="0"/>
              <a:t>Каждый функциональный модуль – это  законченное устройство со своим набором качественных и технических характеристик, документации и бюджетом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E5E47-621F-482C-A574-338D3F13CC8A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Архитектура прибора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8F30B4-A67F-47B1-A93A-A335A0650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000E8-91A0-4421-B0FC-1B2E479FBF7F}"/>
              </a:ext>
            </a:extLst>
          </p:cNvPr>
          <p:cNvSpPr txBox="1"/>
          <p:nvPr/>
        </p:nvSpPr>
        <p:spPr>
          <a:xfrm>
            <a:off x="3203848" y="1115452"/>
            <a:ext cx="301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Плюсы данной архитектуры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3286116" y="5381766"/>
            <a:ext cx="4786346" cy="107157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1666990"/>
            <a:ext cx="4786346" cy="3500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666990"/>
            <a:ext cx="2214578" cy="35004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024048"/>
            <a:ext cx="272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Структурная схема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809998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810130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Контроллер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ПЛИС (плата управления)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810130"/>
            <a:ext cx="1928826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Коммутатор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80986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Дисплей</a:t>
            </a:r>
          </a:p>
        </p:txBody>
      </p:sp>
      <p:cxnSp>
        <p:nvCxnSpPr>
          <p:cNvPr id="15" name="Прямая со стрелкой 14"/>
          <p:cNvCxnSpPr>
            <a:stCxn id="9" idx="3"/>
            <a:endCxn id="10" idx="1"/>
          </p:cNvCxnSpPr>
          <p:nvPr/>
        </p:nvCxnSpPr>
        <p:spPr>
          <a:xfrm>
            <a:off x="3071802" y="4238758"/>
            <a:ext cx="35719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28992" y="180986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Измеритель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86446" y="1738428"/>
            <a:ext cx="2214578" cy="228601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2952874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Регулировочные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809866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1881304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Измеритель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195274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Измерители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881304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95274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302431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Регулировочные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3095750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Регулировочные</a:t>
            </a:r>
          </a:p>
        </p:txBody>
      </p:sp>
      <p:cxnSp>
        <p:nvCxnSpPr>
          <p:cNvPr id="26" name="Соединительная линия уступом 25"/>
          <p:cNvCxnSpPr>
            <a:stCxn id="10" idx="0"/>
            <a:endCxn id="20" idx="2"/>
          </p:cNvCxnSpPr>
          <p:nvPr/>
        </p:nvCxnSpPr>
        <p:spPr>
          <a:xfrm rot="5400000" flipH="1" flipV="1">
            <a:off x="3964777" y="3238626"/>
            <a:ext cx="1000132" cy="142876"/>
          </a:xfrm>
          <a:prstGeom prst="bentConnector3">
            <a:avLst>
              <a:gd name="adj1" fmla="val 50000"/>
            </a:avLst>
          </a:prstGeom>
          <a:ln w="31750" cmpd="dbl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24" idx="0"/>
            <a:endCxn id="22" idx="2"/>
          </p:cNvCxnSpPr>
          <p:nvPr/>
        </p:nvCxnSpPr>
        <p:spPr>
          <a:xfrm rot="5400000" flipH="1" flipV="1">
            <a:off x="6822297" y="2952874"/>
            <a:ext cx="285752" cy="1588"/>
          </a:xfrm>
          <a:prstGeom prst="bentConnector3">
            <a:avLst>
              <a:gd name="adj1" fmla="val 50000"/>
            </a:avLst>
          </a:prstGeom>
          <a:ln w="31750" cmpd="dbl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0" idx="3"/>
            <a:endCxn id="34" idx="1"/>
          </p:cNvCxnSpPr>
          <p:nvPr/>
        </p:nvCxnSpPr>
        <p:spPr>
          <a:xfrm flipV="1">
            <a:off x="5357818" y="2881436"/>
            <a:ext cx="428628" cy="1357322"/>
          </a:xfrm>
          <a:prstGeom prst="bentConnector3">
            <a:avLst>
              <a:gd name="adj1" fmla="val 50000"/>
            </a:avLst>
          </a:prstGeom>
          <a:ln w="41275" cmpd="dbl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357554" y="5453204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28992" y="552464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760" y="4095882"/>
            <a:ext cx="128588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Адаптеры</a:t>
            </a:r>
          </a:p>
        </p:txBody>
      </p:sp>
      <p:cxnSp>
        <p:nvCxnSpPr>
          <p:cNvPr id="41" name="Соединительная линия уступом 40"/>
          <p:cNvCxnSpPr>
            <a:stCxn id="10" idx="2"/>
            <a:endCxn id="40" idx="1"/>
          </p:cNvCxnSpPr>
          <p:nvPr/>
        </p:nvCxnSpPr>
        <p:spPr>
          <a:xfrm rot="5400000" flipH="1" flipV="1">
            <a:off x="5125644" y="3792270"/>
            <a:ext cx="142876" cy="1607355"/>
          </a:xfrm>
          <a:prstGeom prst="bentConnector4">
            <a:avLst>
              <a:gd name="adj1" fmla="val -159999"/>
              <a:gd name="adj2" fmla="val 80000"/>
            </a:avLst>
          </a:prstGeom>
          <a:ln w="31750" cmpd="dbl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429256" y="5453204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Вспомогательные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072198" y="5524642"/>
            <a:ext cx="192882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Опциональные</a:t>
            </a:r>
          </a:p>
        </p:txBody>
      </p:sp>
      <p:cxnSp>
        <p:nvCxnSpPr>
          <p:cNvPr id="51" name="Соединительная линия уступом 50"/>
          <p:cNvCxnSpPr>
            <a:stCxn id="10" idx="2"/>
          </p:cNvCxnSpPr>
          <p:nvPr/>
        </p:nvCxnSpPr>
        <p:spPr>
          <a:xfrm rot="16200000" flipH="1">
            <a:off x="4089793" y="4970997"/>
            <a:ext cx="714383" cy="107159"/>
          </a:xfrm>
          <a:prstGeom prst="bentConnector3">
            <a:avLst>
              <a:gd name="adj1" fmla="val 50000"/>
            </a:avLst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000100" y="5381766"/>
            <a:ext cx="2214578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42976" y="5453204"/>
            <a:ext cx="192882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Периферия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214414" y="5524642"/>
            <a:ext cx="1928826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Периферия</a:t>
            </a: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rot="16200000" flipH="1">
            <a:off x="1768059" y="4970997"/>
            <a:ext cx="714382" cy="107159"/>
          </a:xfrm>
          <a:prstGeom prst="bentConnector3">
            <a:avLst>
              <a:gd name="adj1" fmla="val 50000"/>
            </a:avLst>
          </a:prstGeom>
          <a:ln w="34925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6200000" flipH="1">
            <a:off x="482174" y="4470932"/>
            <a:ext cx="1714515" cy="107159"/>
          </a:xfrm>
          <a:prstGeom prst="bentConnector3">
            <a:avLst>
              <a:gd name="adj1" fmla="val 50000"/>
            </a:avLst>
          </a:prstGeom>
          <a:ln w="34925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072198" y="4167320"/>
            <a:ext cx="128588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Адаптеры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43636" y="4238758"/>
            <a:ext cx="1285884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Адаптеры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061B53C-95D2-4B0A-BC85-06C779DC7102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Структура прибора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A1DB94-59BC-4412-802F-3E44373B0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25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5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25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 animBg="1"/>
      <p:bldP spid="11" grpId="0" animBg="1"/>
      <p:bldP spid="6" grpId="0"/>
      <p:bldP spid="8" grpId="0" animBg="1"/>
      <p:bldP spid="9" grpId="0" animBg="1"/>
      <p:bldP spid="10" grpId="0" animBg="1"/>
      <p:bldP spid="13" grpId="0" animBg="1"/>
      <p:bldP spid="16" grpId="0" animBg="1"/>
      <p:bldP spid="3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 animBg="1"/>
      <p:bldP spid="40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100" y="3000372"/>
            <a:ext cx="721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Один из вариантов внутренней конструкции тестера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796F6D-D3F0-42D2-ABFB-B721D12BD8CD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F7F640-3AF3-47CD-8F58-9BD8C946F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6429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643050"/>
            <a:ext cx="7000924" cy="407196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142976" y="5448314"/>
            <a:ext cx="285752" cy="278324"/>
          </a:xfrm>
          <a:prstGeom prst="triangle">
            <a:avLst>
              <a:gd name="adj" fmla="val 0"/>
            </a:avLst>
          </a:prstGeom>
          <a:blipFill>
            <a:blip r:embed="rId3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7871492" y="5441321"/>
            <a:ext cx="278822" cy="280109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7864498" y="1636700"/>
            <a:ext cx="283169" cy="275808"/>
          </a:xfrm>
          <a:prstGeom prst="triangle">
            <a:avLst>
              <a:gd name="adj" fmla="val 0"/>
            </a:avLst>
          </a:prstGeom>
          <a:blipFill>
            <a:blip r:embed="rId5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43619" y="1642408"/>
            <a:ext cx="278822" cy="280107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430" y="1043444"/>
            <a:ext cx="210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Вид снаружи снизу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1857364"/>
            <a:ext cx="214314" cy="21431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43834" y="1857364"/>
            <a:ext cx="214314" cy="21431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43834" y="5286388"/>
            <a:ext cx="214314" cy="21431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28" y="5286388"/>
            <a:ext cx="214314" cy="214314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16" y="1857364"/>
            <a:ext cx="4286280" cy="3643338"/>
          </a:xfrm>
          <a:prstGeom prst="roundRect">
            <a:avLst>
              <a:gd name="adj" fmla="val 2609"/>
            </a:avLst>
          </a:prstGeom>
          <a:blipFill dpi="0" rotWithShape="1">
            <a:blip r:embed="rId2">
              <a:lum bright="-1000" contrast="-1000"/>
            </a:blip>
            <a:srcRect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928802"/>
            <a:ext cx="142876" cy="150360"/>
          </a:xfrm>
          <a:prstGeom prst="rect">
            <a:avLst/>
          </a:prstGeom>
        </p:spPr>
      </p:pic>
      <p:pic>
        <p:nvPicPr>
          <p:cNvPr id="22" name="Рисунок 21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5286388"/>
            <a:ext cx="142876" cy="150360"/>
          </a:xfrm>
          <a:prstGeom prst="rect">
            <a:avLst/>
          </a:prstGeom>
        </p:spPr>
      </p:pic>
      <p:pic>
        <p:nvPicPr>
          <p:cNvPr id="23" name="Рисунок 22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1928802"/>
            <a:ext cx="142876" cy="150360"/>
          </a:xfrm>
          <a:prstGeom prst="rect">
            <a:avLst/>
          </a:prstGeom>
        </p:spPr>
      </p:pic>
      <p:pic>
        <p:nvPicPr>
          <p:cNvPr id="24" name="Рисунок 23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5286388"/>
            <a:ext cx="142876" cy="15036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 rot="16200000">
            <a:off x="2862488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 rot="16200000">
            <a:off x="2933926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 rot="16200000">
            <a:off x="3005364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6200000">
            <a:off x="3076802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 rot="16200000">
            <a:off x="3148240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 rot="16200000">
            <a:off x="3219678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 rot="16200000">
            <a:off x="3291116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 rot="16200000">
            <a:off x="3362554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 rot="16200000">
            <a:off x="3433992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 rot="16200000">
            <a:off x="3505430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 rot="16200000">
            <a:off x="3576868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 rot="16200000">
            <a:off x="3648306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 rot="16200000">
            <a:off x="3719744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 rot="16200000">
            <a:off x="3791182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 rot="16200000">
            <a:off x="3862620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 rot="16200000">
            <a:off x="3934058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 rot="16200000">
            <a:off x="4005496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 rot="16200000">
            <a:off x="4076934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 rot="16200000">
            <a:off x="4148372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 rot="16200000">
            <a:off x="4219810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 rot="16200000">
            <a:off x="4291248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 rot="16200000">
            <a:off x="4362686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 rot="16200000">
            <a:off x="4434124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 rot="16200000">
            <a:off x="4505562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 rot="16200000">
            <a:off x="4888471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 rot="16200000">
            <a:off x="4959909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 rot="16200000">
            <a:off x="5031347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 rot="16200000">
            <a:off x="5102785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 rot="16200000">
            <a:off x="5174223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 rot="16200000">
            <a:off x="5245661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 rot="16200000">
            <a:off x="5317099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 rot="16200000">
            <a:off x="5388537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 rot="16200000">
            <a:off x="5459975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 rot="16200000">
            <a:off x="5531413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 rot="16200000">
            <a:off x="5602851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 rot="16200000">
            <a:off x="5674289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 rot="16200000">
            <a:off x="5745727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 rot="16200000">
            <a:off x="5817165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 rot="16200000">
            <a:off x="5888603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 rot="16200000">
            <a:off x="5960041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 rot="16200000">
            <a:off x="6031479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 rot="16200000">
            <a:off x="6102917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 rot="16200000">
            <a:off x="6174355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 rot="16200000">
            <a:off x="6245793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 rot="16200000">
            <a:off x="6317231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 rot="16200000">
            <a:off x="6388669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 rot="16200000">
            <a:off x="6460107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 rot="16200000">
            <a:off x="6531545" y="2852496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 rot="16200000">
            <a:off x="2862488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 rot="16200000">
            <a:off x="2933926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 rot="16200000">
            <a:off x="3005364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 rot="16200000">
            <a:off x="3076802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 rot="16200000">
            <a:off x="3148240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 rot="16200000">
            <a:off x="3219678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 rot="16200000">
            <a:off x="3291116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 rot="16200000">
            <a:off x="3362554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 rot="16200000">
            <a:off x="3433992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 rot="16200000">
            <a:off x="3505430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 rot="16200000">
            <a:off x="3576868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 rot="16200000">
            <a:off x="3648306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 rot="16200000">
            <a:off x="3719744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 rot="16200000">
            <a:off x="3791182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 rot="16200000">
            <a:off x="3862620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 rot="16200000">
            <a:off x="3934058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 rot="16200000">
            <a:off x="4005496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 rot="16200000">
            <a:off x="4076934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 rot="16200000">
            <a:off x="4148372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 rot="16200000">
            <a:off x="4219810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 rot="16200000">
            <a:off x="4291248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 rot="16200000">
            <a:off x="4362686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 rot="16200000">
            <a:off x="4434124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 rot="16200000">
            <a:off x="4505562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 rot="16200000">
            <a:off x="4888471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 rot="16200000">
            <a:off x="4959909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 rot="16200000">
            <a:off x="5031347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 rot="16200000">
            <a:off x="5102785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 rot="16200000">
            <a:off x="5174223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 rot="16200000">
            <a:off x="5245661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 rot="16200000">
            <a:off x="5317099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 rot="16200000">
            <a:off x="5388537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 rot="16200000">
            <a:off x="5459975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 rot="16200000">
            <a:off x="5531413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 rot="16200000">
            <a:off x="5602851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 rot="16200000">
            <a:off x="5674289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 rot="16200000">
            <a:off x="5745727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 rot="16200000">
            <a:off x="5817165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 rot="16200000">
            <a:off x="5888603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 rot="16200000">
            <a:off x="5960041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 rot="16200000">
            <a:off x="6031479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 rot="16200000">
            <a:off x="6102917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 rot="16200000">
            <a:off x="6174355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 rot="16200000">
            <a:off x="6245793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 rot="16200000">
            <a:off x="6317231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Скругленный прямоугольник 132"/>
          <p:cNvSpPr/>
          <p:nvPr/>
        </p:nvSpPr>
        <p:spPr>
          <a:xfrm rot="16200000">
            <a:off x="6388669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 rot="16200000">
            <a:off x="6460107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 rot="16200000">
            <a:off x="6531545" y="4424132"/>
            <a:ext cx="1464479" cy="45719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6" name="Прямая со стрелкой 135"/>
          <p:cNvCxnSpPr>
            <a:endCxn id="99" idx="2"/>
          </p:cNvCxnSpPr>
          <p:nvPr/>
        </p:nvCxnSpPr>
        <p:spPr>
          <a:xfrm rot="5400000" flipH="1" flipV="1">
            <a:off x="3460781" y="4986707"/>
            <a:ext cx="1482339" cy="402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928926" y="5929330"/>
            <a:ext cx="239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Отверстия для вентиляции</a:t>
            </a:r>
          </a:p>
        </p:txBody>
      </p:sp>
      <p:cxnSp>
        <p:nvCxnSpPr>
          <p:cNvPr id="139" name="Прямая со стрелкой 138"/>
          <p:cNvCxnSpPr/>
          <p:nvPr/>
        </p:nvCxnSpPr>
        <p:spPr>
          <a:xfrm flipV="1">
            <a:off x="2143108" y="2928934"/>
            <a:ext cx="1285884" cy="785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214414" y="3714752"/>
            <a:ext cx="2034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Съёмная крышка для доступа</a:t>
            </a:r>
          </a:p>
          <a:p>
            <a:r>
              <a:rPr lang="ru-RU" sz="1100" i="1" dirty="0"/>
              <a:t>к  креплениям модулей</a:t>
            </a:r>
          </a:p>
          <a:p>
            <a:endParaRPr lang="ru-RU" sz="1100" i="1" dirty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6A8B5608-5733-43DB-A81B-01B9864C5403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FE2C487D-5E79-4442-8017-9466194160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9" grpId="0" animBg="1"/>
      <p:bldP spid="16" grpId="0" animBg="1"/>
      <p:bldP spid="17" grpId="0" animBg="1"/>
      <p:bldP spid="18" grpId="0" animBg="1"/>
      <p:bldP spid="20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/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453" y="1363780"/>
            <a:ext cx="787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Главная задача: создать надёжный универсальный тестер для контроля ЭКБ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D77897-0795-4089-89C8-D6C954F02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FB45F-00A5-4B9B-AE33-59948ED25D22}"/>
              </a:ext>
            </a:extLst>
          </p:cNvPr>
          <p:cNvSpPr txBox="1"/>
          <p:nvPr/>
        </p:nvSpPr>
        <p:spPr>
          <a:xfrm>
            <a:off x="633453" y="1867836"/>
            <a:ext cx="8304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Тестер должен превосходить уже имеющиеся на рынке аналогичные продукты</a:t>
            </a:r>
          </a:p>
          <a:p>
            <a:r>
              <a:rPr lang="ru-RU" dirty="0"/>
              <a:t>по таким показателям, как точность, габариты, функционал, цена, сроки поставки </a:t>
            </a:r>
            <a:endParaRPr lang="en-US" dirty="0"/>
          </a:p>
          <a:p>
            <a:r>
              <a:rPr lang="ru-RU" dirty="0"/>
              <a:t>и ремонта</a:t>
            </a:r>
            <a:r>
              <a:rPr lang="en-US" dirty="0"/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C1517-943A-4F97-8BD9-719423B0118F}"/>
              </a:ext>
            </a:extLst>
          </p:cNvPr>
          <p:cNvSpPr txBox="1"/>
          <p:nvPr/>
        </p:nvSpPr>
        <p:spPr>
          <a:xfrm>
            <a:off x="633453" y="2925890"/>
            <a:ext cx="767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Быть простым и лёгким в обслуживании, модернизации и сопровождении</a:t>
            </a:r>
            <a:r>
              <a:rPr lang="en-US" dirty="0"/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C260F-B884-46F0-AEB8-15135E79886C}"/>
              </a:ext>
            </a:extLst>
          </p:cNvPr>
          <p:cNvSpPr txBox="1"/>
          <p:nvPr/>
        </p:nvSpPr>
        <p:spPr>
          <a:xfrm>
            <a:off x="633453" y="3429946"/>
            <a:ext cx="767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Соответствовать Hi-Tech технологиям и иметь современный внешний вид</a:t>
            </a:r>
            <a:r>
              <a:rPr lang="en-US" dirty="0"/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590D0E-BE86-401B-97E1-95E5D5CA49DC}"/>
              </a:ext>
            </a:extLst>
          </p:cNvPr>
          <p:cNvSpPr txBox="1"/>
          <p:nvPr/>
        </p:nvSpPr>
        <p:spPr>
          <a:xfrm>
            <a:off x="633453" y="3928389"/>
            <a:ext cx="767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Доукомплектовываться всеми необходимыми вспомогательными опциями</a:t>
            </a:r>
            <a:r>
              <a:rPr lang="en-US" dirty="0"/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DC4E3-F1CA-41CF-8F42-689A6A3D4DF3}"/>
              </a:ext>
            </a:extLst>
          </p:cNvPr>
          <p:cNvSpPr txBox="1"/>
          <p:nvPr/>
        </p:nvSpPr>
        <p:spPr>
          <a:xfrm>
            <a:off x="633453" y="4427820"/>
            <a:ext cx="719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Представлять из себя полностью законченное автономное устройство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680" y="95206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19482" y="1952193"/>
            <a:ext cx="7000924" cy="407196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712391" y="3988176"/>
            <a:ext cx="37862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76936" y="2023631"/>
            <a:ext cx="4572032" cy="3929090"/>
          </a:xfrm>
          <a:prstGeom prst="rect">
            <a:avLst/>
          </a:prstGeom>
          <a:blipFill dpi="0" rotWithShape="1">
            <a:blip r:embed="rId4"/>
            <a:srcRect/>
            <a:tile tx="0" ty="0" sx="10000" sy="1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62622" y="1023499"/>
            <a:ext cx="25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Вид сверху без крышки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0920" y="4309647"/>
            <a:ext cx="2143140" cy="1714512"/>
          </a:xfrm>
          <a:prstGeom prst="rect">
            <a:avLst/>
          </a:prstGeom>
          <a:gradFill flip="none" rotWithShape="1">
            <a:gsLst>
              <a:gs pos="68000">
                <a:srgbClr val="CFCFCF"/>
              </a:gs>
              <a:gs pos="74000">
                <a:srgbClr val="CFCFCF"/>
              </a:gs>
              <a:gs pos="78000">
                <a:srgbClr val="1F1F1F"/>
              </a:gs>
              <a:gs pos="96000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476250" prstMaterial="dkEdge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33730" y="6238473"/>
            <a:ext cx="1857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Отсек для обслуживания </a:t>
            </a:r>
          </a:p>
          <a:p>
            <a:pPr algn="ctr"/>
            <a:r>
              <a:rPr lang="ru-RU" sz="1100" i="1" dirty="0"/>
              <a:t>АКБ источников</a:t>
            </a:r>
          </a:p>
        </p:txBody>
      </p:sp>
      <p:cxnSp>
        <p:nvCxnSpPr>
          <p:cNvPr id="26" name="Прямая со стрелкой 25"/>
          <p:cNvCxnSpPr>
            <a:stCxn id="21" idx="0"/>
          </p:cNvCxnSpPr>
          <p:nvPr/>
        </p:nvCxnSpPr>
        <p:spPr>
          <a:xfrm rot="5400000" flipH="1" flipV="1">
            <a:off x="1712391" y="5559812"/>
            <a:ext cx="928694" cy="428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рапеция 30"/>
          <p:cNvSpPr/>
          <p:nvPr/>
        </p:nvSpPr>
        <p:spPr>
          <a:xfrm>
            <a:off x="1533796" y="5830535"/>
            <a:ext cx="1857388" cy="142876"/>
          </a:xfrm>
          <a:prstGeom prst="trapezoid">
            <a:avLst>
              <a:gd name="adj" fmla="val 108617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176870" y="6309887"/>
            <a:ext cx="5643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Монтажная металлическая панель с отверстиями под крепление модулей и плат </a:t>
            </a:r>
          </a:p>
        </p:txBody>
      </p:sp>
      <p:cxnSp>
        <p:nvCxnSpPr>
          <p:cNvPr id="33" name="Прямая со стрелкой 32"/>
          <p:cNvCxnSpPr>
            <a:stCxn id="32" idx="0"/>
          </p:cNvCxnSpPr>
          <p:nvPr/>
        </p:nvCxnSpPr>
        <p:spPr>
          <a:xfrm rot="16200000" flipV="1">
            <a:off x="5587917" y="5899133"/>
            <a:ext cx="642916" cy="178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962424" y="3952457"/>
            <a:ext cx="1571636" cy="285752"/>
          </a:xfrm>
          <a:prstGeom prst="rect">
            <a:avLst/>
          </a:prstGeom>
          <a:gradFill flip="none" rotWithShape="1">
            <a:gsLst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90920" y="3952457"/>
            <a:ext cx="500066" cy="285752"/>
          </a:xfrm>
          <a:prstGeom prst="rect">
            <a:avLst/>
          </a:prstGeom>
          <a:gradFill flip="none" rotWithShape="1">
            <a:gsLst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 стрелкой 28"/>
          <p:cNvCxnSpPr>
            <a:stCxn id="35" idx="2"/>
          </p:cNvCxnSpPr>
          <p:nvPr/>
        </p:nvCxnSpPr>
        <p:spPr>
          <a:xfrm rot="16200000" flipH="1">
            <a:off x="1034860" y="3382082"/>
            <a:ext cx="354933" cy="928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7912" y="3238077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Зарядное устройство</a:t>
            </a:r>
          </a:p>
        </p:txBody>
      </p:sp>
      <p:cxnSp>
        <p:nvCxnSpPr>
          <p:cNvPr id="40" name="Прямая со стрелкой 39"/>
          <p:cNvCxnSpPr>
            <a:stCxn id="43" idx="0"/>
          </p:cNvCxnSpPr>
          <p:nvPr/>
        </p:nvCxnSpPr>
        <p:spPr>
          <a:xfrm rot="5400000" flipH="1" flipV="1">
            <a:off x="1569515" y="3273796"/>
            <a:ext cx="357190" cy="2000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912" y="4452523"/>
            <a:ext cx="1000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Блок питания</a:t>
            </a:r>
          </a:p>
          <a:p>
            <a:pPr algn="ctr"/>
            <a:r>
              <a:rPr lang="ru-RU" sz="1100" i="1" dirty="0"/>
              <a:t>ПК и </a:t>
            </a:r>
            <a:r>
              <a:rPr lang="en-US" sz="1100" i="1" dirty="0"/>
              <a:t>LCD</a:t>
            </a:r>
            <a:endParaRPr lang="ru-RU" sz="1100" i="1" dirty="0"/>
          </a:p>
        </p:txBody>
      </p:sp>
      <p:pic>
        <p:nvPicPr>
          <p:cNvPr id="45" name="Рисунок 44" descr="s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390921" y="2095069"/>
            <a:ext cx="1143008" cy="810093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 rot="16200000" flipH="1">
            <a:off x="1248044" y="1737879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9350" y="1237813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Плата управления (</a:t>
            </a:r>
            <a:r>
              <a:rPr lang="ru-RU" sz="1100" i="1" dirty="0" err="1"/>
              <a:t>контроллер+ПЛИС</a:t>
            </a:r>
            <a:r>
              <a:rPr lang="ru-RU" sz="1100" i="1" dirty="0"/>
              <a:t>)</a:t>
            </a:r>
          </a:p>
        </p:txBody>
      </p:sp>
      <p:pic>
        <p:nvPicPr>
          <p:cNvPr id="52" name="Рисунок 51" descr="колод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9368" y="2237945"/>
            <a:ext cx="495456" cy="547677"/>
          </a:xfrm>
          <a:prstGeom prst="rect">
            <a:avLst/>
          </a:prstGeom>
        </p:spPr>
      </p:pic>
      <p:cxnSp>
        <p:nvCxnSpPr>
          <p:cNvPr id="37" name="Прямая со стрелкой 36"/>
          <p:cNvCxnSpPr>
            <a:stCxn id="39" idx="2"/>
          </p:cNvCxnSpPr>
          <p:nvPr/>
        </p:nvCxnSpPr>
        <p:spPr>
          <a:xfrm rot="16200000" flipH="1">
            <a:off x="2825470" y="2100856"/>
            <a:ext cx="667083" cy="178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33862" y="1595003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Колодка под соединения</a:t>
            </a:r>
          </a:p>
        </p:txBody>
      </p:sp>
      <p:cxnSp>
        <p:nvCxnSpPr>
          <p:cNvPr id="48" name="Соединительная линия уступом 47"/>
          <p:cNvCxnSpPr>
            <a:endCxn id="52" idx="1"/>
          </p:cNvCxnSpPr>
          <p:nvPr/>
        </p:nvCxnSpPr>
        <p:spPr>
          <a:xfrm flipV="1">
            <a:off x="2533928" y="2511784"/>
            <a:ext cx="435440" cy="83351"/>
          </a:xfrm>
          <a:prstGeom prst="bentConnector3">
            <a:avLst>
              <a:gd name="adj1" fmla="val 50000"/>
            </a:avLst>
          </a:prstGeom>
          <a:ln w="41275" cmpd="tri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174815F-7BEF-4719-A064-8BE88548E5BA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31F797-30CA-4CF0-BBDA-49CA52D91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7" grpId="0" animBg="1"/>
      <p:bldP spid="21" grpId="0"/>
      <p:bldP spid="31" grpId="0" animBg="1"/>
      <p:bldP spid="32" grpId="0"/>
      <p:bldP spid="27" grpId="0" animBg="1"/>
      <p:bldP spid="28" grpId="0" animBg="1"/>
      <p:bldP spid="35" grpId="0"/>
      <p:bldP spid="43" grpId="0"/>
      <p:bldP spid="51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85852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571736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3504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429388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6429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827420"/>
            <a:ext cx="368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Монтажная площадка под модули</a:t>
            </a:r>
          </a:p>
        </p:txBody>
      </p:sp>
      <p:pic>
        <p:nvPicPr>
          <p:cNvPr id="30" name="Picture 3" descr="C:\Users\VIELPA\Desktop\Новая папка (2)\1218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36082"/>
            <a:ext cx="2595554" cy="147351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286116" y="1236082"/>
            <a:ext cx="4695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Удобное и быстрое крепление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Произвольное размещение модулей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Много вариантов монтажа (</a:t>
            </a:r>
            <a:r>
              <a:rPr lang="ru-RU" dirty="0" err="1"/>
              <a:t>верт</a:t>
            </a:r>
            <a:r>
              <a:rPr lang="ru-RU" dirty="0"/>
              <a:t>.</a:t>
            </a:r>
            <a:r>
              <a:rPr lang="en-US" dirty="0"/>
              <a:t>/</a:t>
            </a:r>
            <a:r>
              <a:rPr lang="ru-RU" dirty="0"/>
              <a:t>гор.</a:t>
            </a:r>
            <a:r>
              <a:rPr lang="en-US" dirty="0"/>
              <a:t>/</a:t>
            </a:r>
            <a:r>
              <a:rPr lang="ru-RU" dirty="0"/>
              <a:t>дом)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Простота и дешевизна конструкции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Улучшенная вентиляция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Защита от помех и доп. заземление</a:t>
            </a:r>
          </a:p>
        </p:txBody>
      </p:sp>
      <p:pic>
        <p:nvPicPr>
          <p:cNvPr id="41" name="Рисунок 40" descr="DB-24SSR_l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607290" y="3789811"/>
            <a:ext cx="1928827" cy="1250523"/>
          </a:xfrm>
          <a:prstGeom prst="rect">
            <a:avLst/>
          </a:prstGeom>
        </p:spPr>
      </p:pic>
      <p:pic>
        <p:nvPicPr>
          <p:cNvPr id="42" name="Рисунок 41" descr="DN-8K32R_la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40146" y="3764986"/>
            <a:ext cx="1928827" cy="1300172"/>
          </a:xfrm>
          <a:prstGeom prst="rect">
            <a:avLst/>
          </a:prstGeom>
        </p:spPr>
      </p:pic>
      <p:pic>
        <p:nvPicPr>
          <p:cNvPr id="44" name="Рисунок 43" descr="JHD4TIyInGx1RH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4828" y="6138034"/>
            <a:ext cx="857256" cy="857256"/>
          </a:xfrm>
          <a:prstGeom prst="rect">
            <a:avLst/>
          </a:prstGeom>
        </p:spPr>
      </p:pic>
      <p:pic>
        <p:nvPicPr>
          <p:cNvPr id="47" name="Рисунок 46" descr="Mean_Well-PS-05-15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96" y="6292106"/>
            <a:ext cx="762005" cy="571504"/>
          </a:xfrm>
          <a:prstGeom prst="rect">
            <a:avLst/>
          </a:prstGeom>
        </p:spPr>
      </p:pic>
      <p:pic>
        <p:nvPicPr>
          <p:cNvPr id="53" name="Рисунок 52" descr="RPS-3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0876" y="6292646"/>
            <a:ext cx="642942" cy="548524"/>
          </a:xfrm>
          <a:prstGeom prst="rect">
            <a:avLst/>
          </a:prstGeom>
        </p:spPr>
      </p:pic>
      <p:pic>
        <p:nvPicPr>
          <p:cNvPr id="55" name="Рисунок 54" descr="vx-200se_p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1698" y="6369178"/>
            <a:ext cx="642942" cy="409462"/>
          </a:xfrm>
          <a:prstGeom prst="rect">
            <a:avLst/>
          </a:prstGeom>
        </p:spPr>
      </p:pic>
      <p:pic>
        <p:nvPicPr>
          <p:cNvPr id="56" name="Рисунок 55" descr="zasilacz-open-frame-do-wlutowania-1-wyjscie-20w-12v-1-8a-nfm-20-12_0_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16814" y="6306907"/>
            <a:ext cx="714380" cy="551093"/>
          </a:xfrm>
          <a:prstGeom prst="rect">
            <a:avLst/>
          </a:prstGeom>
        </p:spPr>
      </p:pic>
      <p:pic>
        <p:nvPicPr>
          <p:cNvPr id="57" name="Рисунок 56" descr="источник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156" y="6374788"/>
            <a:ext cx="500066" cy="364421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7715272" y="6286510"/>
            <a:ext cx="1428728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 descr="prime_presentation_pres_0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72462" y="6268636"/>
            <a:ext cx="785818" cy="58936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86050" y="2938452"/>
            <a:ext cx="371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Платы коммутации (матрица реле)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86116" y="3450660"/>
            <a:ext cx="3890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Удобное размещение в корпусе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Различные варианты подключений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Универсальность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32" name="Picture 8" descr="C:\Users\VIELPA\Desktop\Проект развития\Новая папка (2)\колодк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3398966" y="4552256"/>
            <a:ext cx="785818" cy="868642"/>
          </a:xfrm>
          <a:prstGeom prst="rect">
            <a:avLst/>
          </a:prstGeom>
          <a:noFill/>
        </p:spPr>
      </p:pic>
      <p:cxnSp>
        <p:nvCxnSpPr>
          <p:cNvPr id="68" name="Прямая соединительная линия 67"/>
          <p:cNvCxnSpPr/>
          <p:nvPr/>
        </p:nvCxnSpPr>
        <p:spPr>
          <a:xfrm rot="5400000">
            <a:off x="4589673" y="5271535"/>
            <a:ext cx="1214446" cy="1588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5072066" y="5165172"/>
            <a:ext cx="71438" cy="71438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643438" y="5879552"/>
            <a:ext cx="500066" cy="71438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 descr="Vint-konfirmat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95194" y="5208326"/>
            <a:ext cx="323494" cy="490633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5643570" y="5522362"/>
            <a:ext cx="142876" cy="428628"/>
          </a:xfrm>
          <a:prstGeom prst="rect">
            <a:avLst/>
          </a:prstGeom>
          <a:gradFill>
            <a:gsLst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420894" y="5522362"/>
            <a:ext cx="142876" cy="428628"/>
          </a:xfrm>
          <a:prstGeom prst="rect">
            <a:avLst/>
          </a:prstGeom>
          <a:gradFill>
            <a:gsLst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5572132" y="5522362"/>
            <a:ext cx="2071702" cy="1588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3929058" y="6022428"/>
            <a:ext cx="4286280" cy="14287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65000"/>
                  <a:lumOff val="35000"/>
                </a:schemeClr>
              </a:gs>
              <a:gs pos="75999">
                <a:srgbClr val="1F1F1F"/>
              </a:gs>
              <a:gs pos="66000">
                <a:srgbClr val="FFFFFF">
                  <a:alpha val="42000"/>
                </a:srgbClr>
              </a:gs>
              <a:gs pos="100000">
                <a:srgbClr val="7F7F7F"/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652196" y="5022296"/>
            <a:ext cx="142876" cy="428628"/>
          </a:xfrm>
          <a:prstGeom prst="rect">
            <a:avLst/>
          </a:prstGeom>
          <a:gradFill>
            <a:gsLst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429520" y="5022296"/>
            <a:ext cx="142876" cy="428628"/>
          </a:xfrm>
          <a:prstGeom prst="rect">
            <a:avLst/>
          </a:prstGeom>
          <a:gradFill>
            <a:gsLst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0" scaled="0"/>
          </a:gradFill>
          <a:ln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5580758" y="5022296"/>
            <a:ext cx="2071702" cy="1588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FDE230A-0C02-44B2-A06D-E7D37F7C884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F8AD24E-BF97-49D1-8BF0-B76B3921C94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65" grpId="0"/>
      <p:bldP spid="66" grpId="0"/>
      <p:bldP spid="73" grpId="0" animBg="1"/>
      <p:bldP spid="74" grpId="0" animBg="1"/>
      <p:bldP spid="79" grpId="0" animBg="1"/>
      <p:bldP spid="80" grpId="0" animBg="1"/>
      <p:bldP spid="83" grpId="0" animBg="1"/>
      <p:bldP spid="85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4678" y="985374"/>
            <a:ext cx="25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Штатный состав тестера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7290" y="1485441"/>
            <a:ext cx="6706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Металлический корпус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Компьютер </a:t>
            </a:r>
            <a:r>
              <a:rPr lang="en-US" dirty="0"/>
              <a:t>Mini-ITX core i5</a:t>
            </a:r>
            <a:r>
              <a:rPr lang="ru-RU" dirty="0"/>
              <a:t>, </a:t>
            </a:r>
            <a:r>
              <a:rPr lang="en-US" dirty="0"/>
              <a:t>4Gb</a:t>
            </a:r>
            <a:r>
              <a:rPr lang="ru-RU" dirty="0"/>
              <a:t> </a:t>
            </a:r>
            <a:r>
              <a:rPr lang="en-US" dirty="0"/>
              <a:t>RAM</a:t>
            </a:r>
            <a:r>
              <a:rPr lang="ru-RU" dirty="0"/>
              <a:t>,</a:t>
            </a:r>
            <a:r>
              <a:rPr lang="en-US" dirty="0"/>
              <a:t> SSD 128Gb</a:t>
            </a:r>
            <a:r>
              <a:rPr lang="ru-RU" dirty="0"/>
              <a:t>,</a:t>
            </a:r>
            <a:r>
              <a:rPr lang="en-US" dirty="0"/>
              <a:t> Wi-Fi (</a:t>
            </a:r>
            <a:r>
              <a:rPr lang="ru-RU" dirty="0"/>
              <a:t>опция</a:t>
            </a:r>
            <a:r>
              <a:rPr lang="en-US" dirty="0"/>
              <a:t>)</a:t>
            </a:r>
            <a:endParaRPr lang="ru-RU" dirty="0"/>
          </a:p>
          <a:p>
            <a:pPr marL="342900" indent="-342900"/>
            <a:r>
              <a:rPr lang="ru-RU" dirty="0"/>
              <a:t>или </a:t>
            </a:r>
            <a:r>
              <a:rPr lang="en-US" dirty="0"/>
              <a:t>Mini-ITX onboard core 2Gb RAM</a:t>
            </a:r>
            <a:r>
              <a:rPr lang="ru-RU" dirty="0"/>
              <a:t>, Н</a:t>
            </a:r>
            <a:r>
              <a:rPr lang="en-US" dirty="0"/>
              <a:t>DD 500Gb </a:t>
            </a:r>
            <a:r>
              <a:rPr lang="ru-RU" dirty="0"/>
              <a:t>и менее </a:t>
            </a:r>
          </a:p>
          <a:p>
            <a:pPr marL="342900" indent="-342900"/>
            <a:r>
              <a:rPr lang="ru-RU" dirty="0"/>
              <a:t>3.    </a:t>
            </a:r>
            <a:r>
              <a:rPr lang="en-US" dirty="0"/>
              <a:t>LCD </a:t>
            </a:r>
            <a:r>
              <a:rPr lang="ru-RU" dirty="0"/>
              <a:t>сенсорный дисплей 10-12</a:t>
            </a:r>
            <a:r>
              <a:rPr lang="en-US" dirty="0"/>
              <a:t>”</a:t>
            </a:r>
            <a:endParaRPr lang="ru-RU" dirty="0"/>
          </a:p>
          <a:p>
            <a:pPr marL="342900" indent="-342900"/>
            <a:r>
              <a:rPr lang="ru-RU" dirty="0"/>
              <a:t>4.    Плата управления </a:t>
            </a:r>
            <a:r>
              <a:rPr lang="en-US" dirty="0"/>
              <a:t>NI </a:t>
            </a:r>
            <a:r>
              <a:rPr lang="en-US" dirty="0" err="1"/>
              <a:t>sbRIO</a:t>
            </a:r>
            <a:r>
              <a:rPr lang="en-US" dirty="0"/>
              <a:t>  RT-</a:t>
            </a:r>
            <a:r>
              <a:rPr lang="en-US" dirty="0" err="1"/>
              <a:t>Linux+FPGA</a:t>
            </a:r>
            <a:endParaRPr lang="ru-RU" dirty="0"/>
          </a:p>
          <a:p>
            <a:pPr marL="342900" indent="-342900"/>
            <a:r>
              <a:rPr lang="ru-RU" dirty="0"/>
              <a:t>5 .   Площадка с отверстиями под модули</a:t>
            </a:r>
          </a:p>
          <a:p>
            <a:pPr marL="342900" indent="-342900"/>
            <a:r>
              <a:rPr lang="ru-RU" dirty="0"/>
              <a:t>6.    Контактные клеммы</a:t>
            </a:r>
          </a:p>
          <a:p>
            <a:pPr marL="342900" indent="-342900"/>
            <a:r>
              <a:rPr lang="ru-RU" dirty="0"/>
              <a:t>7.    Базовая коммутационная матрица</a:t>
            </a:r>
          </a:p>
          <a:p>
            <a:pPr marL="342900" indent="-342900"/>
            <a:r>
              <a:rPr lang="ru-RU" dirty="0"/>
              <a:t>8.    Набор источников питания ЖК, ПК, </a:t>
            </a:r>
            <a:r>
              <a:rPr lang="en-US" dirty="0"/>
              <a:t>DIO Port</a:t>
            </a:r>
          </a:p>
          <a:p>
            <a:pPr marL="342900" indent="-342900"/>
            <a:r>
              <a:rPr lang="ru-RU" dirty="0"/>
              <a:t>9.    Набор диодной подсветки</a:t>
            </a:r>
          </a:p>
          <a:p>
            <a:pPr marL="342900" indent="-342900"/>
            <a:r>
              <a:rPr lang="ru-RU" dirty="0"/>
              <a:t>10.  Набор внешних разъёмов (доп. коммутация)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6116" y="4557274"/>
            <a:ext cx="17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Набор модулей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290" y="4843026"/>
            <a:ext cx="3357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Три типа источников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Преобразователи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Измерители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Основная релейная матрица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Набор адаптеров 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6872EE-A97F-46AD-8443-AD92EEC5F70B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761E25-549B-4A0A-AC8F-4D7CFE2E1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zamena_sistemnykh_pla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246760"/>
            <a:ext cx="3579295" cy="1285884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643174" y="8895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pic>
        <p:nvPicPr>
          <p:cNvPr id="78" name="Рисунок 77" descr="IW_BQ660_general_view_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746958"/>
            <a:ext cx="1074822" cy="730544"/>
          </a:xfrm>
          <a:prstGeom prst="rect">
            <a:avLst/>
          </a:prstGeom>
        </p:spPr>
      </p:pic>
      <p:pic>
        <p:nvPicPr>
          <p:cNvPr id="28" name="Рисунок 27" descr="T1800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681108"/>
            <a:ext cx="1285852" cy="8516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2844" y="818132"/>
            <a:ext cx="325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Форм фактор </a:t>
            </a:r>
            <a:r>
              <a:rPr lang="en-US" dirty="0"/>
              <a:t>Mini-ITX 17x</a:t>
            </a:r>
            <a:r>
              <a:rPr lang="ru-RU" dirty="0"/>
              <a:t>17 см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7312" y="1175322"/>
            <a:ext cx="417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83130" y="1175322"/>
            <a:ext cx="417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1824" y="1175322"/>
            <a:ext cx="417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49875" y="1175322"/>
            <a:ext cx="593431" cy="584775"/>
          </a:xfrm>
          <a:prstGeom prst="rect">
            <a:avLst/>
          </a:prstGeom>
          <a:noFill/>
          <a:effectLst>
            <a:outerShdw blurRad="304800" dist="228600" dir="2940000" sx="46000" sy="46000" algn="tl" rotWithShape="0">
              <a:srgbClr val="09FF15">
                <a:alpha val="61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>
                <a:ln/>
                <a:solidFill>
                  <a:srgbClr val="09FF1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</a:t>
            </a:r>
            <a:endParaRPr lang="ru-RU" sz="3200" b="1" i="1" cap="none" spc="0" dirty="0">
              <a:ln/>
              <a:solidFill>
                <a:srgbClr val="09FF15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306" y="818132"/>
            <a:ext cx="5464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Сравнение со стандартными МП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Схожая цена с остальными форм-факторами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Полноценная производительность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Компактные размеры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Данные МП набирают всё большую популярность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Универсальные размеры креплений к корпусу,</a:t>
            </a:r>
          </a:p>
          <a:p>
            <a:r>
              <a:rPr lang="ru-RU" dirty="0"/>
              <a:t>вне зависимости от модели и производителя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28728" y="289542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-ПК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00364" y="287769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-БП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52159" y="2889834"/>
            <a:ext cx="5063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Сравнение </a:t>
            </a:r>
            <a:r>
              <a:rPr lang="ru-RU" b="1" dirty="0" err="1"/>
              <a:t>миниПК</a:t>
            </a:r>
            <a:r>
              <a:rPr lang="ru-RU" b="1" dirty="0"/>
              <a:t> с ноутбуком и моноблоком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Низкая цена (в 1,5-2 раза дешевле) при одинаковых характеристиках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Наличие </a:t>
            </a:r>
            <a:r>
              <a:rPr lang="en-US" dirty="0" err="1"/>
              <a:t>PCIe</a:t>
            </a:r>
            <a:r>
              <a:rPr lang="en-US" dirty="0"/>
              <a:t> </a:t>
            </a:r>
            <a:r>
              <a:rPr lang="ru-RU" dirty="0"/>
              <a:t>для установки платы управления</a:t>
            </a:r>
          </a:p>
          <a:p>
            <a:r>
              <a:rPr lang="ru-RU" dirty="0"/>
              <a:t>(лучшее решение чем </a:t>
            </a:r>
            <a:r>
              <a:rPr lang="en-US" dirty="0"/>
              <a:t>USB</a:t>
            </a:r>
            <a:r>
              <a:rPr lang="ru-RU" dirty="0"/>
              <a:t>, более дешевое и надёжное)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Возможность быстрой замены при поломке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 Составная часть тестера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3306" y="510441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Дисплей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Сенсорный ЖК дисплей с питанием от </a:t>
            </a:r>
            <a:r>
              <a:rPr lang="en-US" dirty="0"/>
              <a:t>USB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10-12 дюймов, разрешение от 8</a:t>
            </a:r>
            <a:r>
              <a:rPr lang="en-US" dirty="0"/>
              <a:t>0</a:t>
            </a:r>
            <a:r>
              <a:rPr lang="ru-RU" dirty="0"/>
              <a:t>0</a:t>
            </a:r>
            <a:r>
              <a:rPr lang="en-US" dirty="0"/>
              <a:t>x48</a:t>
            </a:r>
            <a:r>
              <a:rPr lang="ru-RU" dirty="0"/>
              <a:t>0 до </a:t>
            </a:r>
            <a:r>
              <a:rPr lang="en-US" dirty="0"/>
              <a:t>1920x1080</a:t>
            </a:r>
            <a:r>
              <a:rPr lang="ru-RU" dirty="0"/>
              <a:t> пикселей</a:t>
            </a:r>
          </a:p>
        </p:txBody>
      </p:sp>
      <p:pic>
        <p:nvPicPr>
          <p:cNvPr id="51" name="Рисунок 50" descr="экра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675652"/>
            <a:ext cx="2600992" cy="263366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71472" y="6286520"/>
            <a:ext cx="821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Примечание: у тестера имеется разъём для подключения внешнего монитора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51F983-D245-40EB-B84E-15CF666DE0D4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Встроенный ПК в тестер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8ACB80-A44A-4063-A6BB-1C77743BE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5" grpId="0"/>
      <p:bldP spid="38" grpId="0"/>
      <p:bldP spid="40" grpId="0"/>
      <p:bldP spid="41" grpId="0"/>
      <p:bldP spid="42" grpId="0"/>
      <p:bldP spid="45" grpId="0"/>
      <p:bldP spid="48" grpId="0"/>
      <p:bldP spid="50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82528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86116" y="1111040"/>
            <a:ext cx="5319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32 analog inputs 500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/s, 16-bit resolution, ±10 V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 4 analog outputs, 900 </a:t>
            </a:r>
            <a:r>
              <a:rPr lang="en-US" dirty="0" err="1">
                <a:solidFill>
                  <a:srgbClr val="00B050"/>
                </a:solidFill>
              </a:rPr>
              <a:t>kS</a:t>
            </a:r>
            <a:r>
              <a:rPr lang="en-US" dirty="0">
                <a:solidFill>
                  <a:srgbClr val="00B050"/>
                </a:solidFill>
              </a:rPr>
              <a:t>/s, 16-bit resolution, ±10 V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48 digital I/O lines (32 hardware-timed up to 1 MHz)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4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32-bit counter/timers for PWM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/>
              <a:t> Support for Windows 7/Vista/XP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USB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63" y="896726"/>
            <a:ext cx="1957387" cy="24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1582000"/>
            </a:camera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63" y="4262857"/>
            <a:ext cx="1771773" cy="113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3286116" y="3397056"/>
            <a:ext cx="571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667 MHz dual-core ARM Cortex-A9 processor, 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512 MB nonvolatile storage,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512 MB DDR3 memory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Artix-7 FPGA for custom I/O timing, control, and processing programmable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Linux Real-Time OS 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analog inputs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00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/s, 16-bit resolution, ±1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V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 4 analog outputs, </a:t>
            </a:r>
            <a:r>
              <a:rPr lang="ru-RU" dirty="0">
                <a:solidFill>
                  <a:srgbClr val="00B050"/>
                </a:solidFill>
              </a:rPr>
              <a:t>336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kS</a:t>
            </a:r>
            <a:r>
              <a:rPr lang="en-US" dirty="0">
                <a:solidFill>
                  <a:srgbClr val="00B050"/>
                </a:solidFill>
              </a:rPr>
              <a:t>/s, 16-bit resolution, ±10 V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digital I/O lines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hardware-timed up to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40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MHz)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25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32-bit counter/timers for PWM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/>
              <a:t> Ethernet, RS232, RS485, USB, CAN, and SDHC ports</a:t>
            </a:r>
          </a:p>
          <a:p>
            <a:r>
              <a:rPr lang="en-US" dirty="0"/>
              <a:t>-40 °C to 85 °C local ambient operating temperature 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16" y="753850"/>
            <a:ext cx="403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Стандартная карта (управление от ПК)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6116" y="3039866"/>
            <a:ext cx="532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Автономная карта (управление от </a:t>
            </a:r>
            <a:r>
              <a:rPr lang="ru-RU" b="1" dirty="0" err="1"/>
              <a:t>вст</a:t>
            </a:r>
            <a:r>
              <a:rPr lang="ru-RU" b="1" dirty="0"/>
              <a:t>. процессора)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4C2A9B-DE34-4EAF-80F6-9E2E47C9857C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Плата управления и измерения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AB0E51-3AED-45DB-B100-1BD267380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85852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571736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3504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429388" y="6286510"/>
            <a:ext cx="1285852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6429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pic>
        <p:nvPicPr>
          <p:cNvPr id="44" name="Рисунок 43" descr="JHD4TIyInGx1RH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828" y="6138034"/>
            <a:ext cx="857256" cy="857256"/>
          </a:xfrm>
          <a:prstGeom prst="rect">
            <a:avLst/>
          </a:prstGeom>
        </p:spPr>
      </p:pic>
      <p:pic>
        <p:nvPicPr>
          <p:cNvPr id="47" name="Рисунок 46" descr="Mean_Well-PS-05-15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96" y="6292106"/>
            <a:ext cx="762005" cy="571504"/>
          </a:xfrm>
          <a:prstGeom prst="rect">
            <a:avLst/>
          </a:prstGeom>
        </p:spPr>
      </p:pic>
      <p:pic>
        <p:nvPicPr>
          <p:cNvPr id="53" name="Рисунок 52" descr="RPS-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0876" y="6292646"/>
            <a:ext cx="642942" cy="548524"/>
          </a:xfrm>
          <a:prstGeom prst="rect">
            <a:avLst/>
          </a:prstGeom>
        </p:spPr>
      </p:pic>
      <p:pic>
        <p:nvPicPr>
          <p:cNvPr id="55" name="Рисунок 54" descr="vx-200se_p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1698" y="6369178"/>
            <a:ext cx="642942" cy="409462"/>
          </a:xfrm>
          <a:prstGeom prst="rect">
            <a:avLst/>
          </a:prstGeom>
        </p:spPr>
      </p:pic>
      <p:pic>
        <p:nvPicPr>
          <p:cNvPr id="56" name="Рисунок 55" descr="zasilacz-open-frame-do-wlutowania-1-wyjscie-20w-12v-1-8a-nfm-20-12_0_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6814" y="6306907"/>
            <a:ext cx="714380" cy="551093"/>
          </a:xfrm>
          <a:prstGeom prst="rect">
            <a:avLst/>
          </a:prstGeom>
        </p:spPr>
      </p:pic>
      <p:pic>
        <p:nvPicPr>
          <p:cNvPr id="57" name="Рисунок 56" descr="источни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156" y="6374788"/>
            <a:ext cx="500066" cy="364421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7715272" y="6286510"/>
            <a:ext cx="1428728" cy="5714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 descr="prime_presentation_pres_00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2462" y="6268636"/>
            <a:ext cx="785818" cy="58936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428860" y="3000372"/>
            <a:ext cx="4357718" cy="278608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>
                  <a:alpha val="0"/>
                </a:srgbClr>
              </a:gs>
              <a:gs pos="100000">
                <a:srgbClr val="D1C39F"/>
              </a:gs>
            </a:gsLst>
            <a:lin ang="5400000" scaled="0"/>
            <a:tileRect r="-100000" b="-100000"/>
          </a:gradFill>
          <a:ln w="63500">
            <a:gradFill>
              <a:gsLst>
                <a:gs pos="0">
                  <a:srgbClr val="FFEFD1"/>
                </a:gs>
                <a:gs pos="64999">
                  <a:srgbClr val="F0EBD5">
                    <a:alpha val="62000"/>
                  </a:srgbClr>
                </a:gs>
                <a:gs pos="100000">
                  <a:srgbClr val="D1C39F">
                    <a:alpha val="58000"/>
                  </a:srgbClr>
                </a:gs>
              </a:gsLst>
              <a:lin ang="5400000" scaled="0"/>
            </a:gradFill>
          </a:ln>
          <a:scene3d>
            <a:camera prst="isometricOffAxis1Top">
              <a:rot lat="18600000" lon="18392745" rev="3458552"/>
            </a:camera>
            <a:lightRig rig="flood" dir="t"/>
          </a:scene3d>
          <a:sp3d contourW="12700" prstMaterial="dkEdge">
            <a:bevelT w="44450" h="952500" prst="slope"/>
            <a:bevelB w="0" h="12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14678" y="3643314"/>
            <a:ext cx="1207119" cy="10001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4999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 r="-100000" b="-10000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64999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</a:ln>
          <a:scene3d>
            <a:camera prst="isometricOffAxis1Top">
              <a:rot lat="18600000" lon="18392745" rev="3458552"/>
            </a:camera>
            <a:lightRig rig="flood" dir="t"/>
          </a:scene3d>
          <a:sp3d prstMaterial="dkEdge">
            <a:bevelT w="12700" h="292100" prst="slope"/>
            <a:bevelB w="12700" h="12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2964645" y="5393545"/>
            <a:ext cx="1214446" cy="1588"/>
          </a:xfrm>
          <a:prstGeom prst="straightConnector1">
            <a:avLst/>
          </a:prstGeom>
          <a:ln w="19050">
            <a:solidFill>
              <a:schemeClr val="tx1">
                <a:alpha val="41000"/>
              </a:schemeClr>
            </a:solidFill>
            <a:prstDash val="dash"/>
            <a:headEnd type="none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3965571" y="5178437"/>
            <a:ext cx="1214446" cy="1588"/>
          </a:xfrm>
          <a:prstGeom prst="straightConnector1">
            <a:avLst/>
          </a:prstGeom>
          <a:ln w="19050">
            <a:solidFill>
              <a:schemeClr val="tx1">
                <a:alpha val="41000"/>
              </a:schemeClr>
            </a:solidFill>
            <a:prstDash val="dash"/>
            <a:headEnd type="none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2393935" y="5035561"/>
            <a:ext cx="1214446" cy="1588"/>
          </a:xfrm>
          <a:prstGeom prst="straightConnector1">
            <a:avLst/>
          </a:prstGeom>
          <a:ln w="19050">
            <a:solidFill>
              <a:schemeClr val="tx1">
                <a:alpha val="41000"/>
              </a:schemeClr>
            </a:solidFill>
            <a:prstDash val="dash"/>
            <a:headEnd type="none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3678231" y="5036355"/>
            <a:ext cx="643736" cy="794"/>
          </a:xfrm>
          <a:prstGeom prst="straightConnector1">
            <a:avLst/>
          </a:prstGeom>
          <a:ln w="19050">
            <a:solidFill>
              <a:schemeClr val="tx1">
                <a:alpha val="41000"/>
              </a:schemeClr>
            </a:solidFill>
            <a:prstDash val="dash"/>
            <a:headEnd type="none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 descr="HS-ECO-Lithium-Polymer-LiPo-Li-Polymer-Battery-Li-Po-50C-6S-22-2v-4500mah-Turnig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05352">
            <a:off x="3523477" y="3968222"/>
            <a:ext cx="691231" cy="432627"/>
          </a:xfrm>
          <a:prstGeom prst="rect">
            <a:avLst/>
          </a:prstGeom>
        </p:spPr>
      </p:pic>
      <p:pic>
        <p:nvPicPr>
          <p:cNvPr id="78" name="Рисунок 77" descr="IW_BQ660_general_view_1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5074720"/>
            <a:ext cx="1074822" cy="730544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970799"/>
            <a:ext cx="1928826" cy="14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C:\Users\VIELPA\Desktop\Новая папка (2)\sb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4116127"/>
            <a:ext cx="1151695" cy="681025"/>
          </a:xfrm>
          <a:prstGeom prst="rect">
            <a:avLst/>
          </a:prstGeom>
          <a:noFill/>
        </p:spPr>
      </p:pic>
      <p:pic>
        <p:nvPicPr>
          <p:cNvPr id="30" name="Picture 2" descr="http://img.tomshardware.com/de/2005/10/14/silverstone_lascala_lc18_server_rack_mit_hifi_allueren/silverstone_lc18_main1bi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20" y="2619756"/>
            <a:ext cx="2690401" cy="1241292"/>
          </a:xfrm>
          <a:prstGeom prst="rect">
            <a:avLst/>
          </a:prstGeom>
          <a:noFill/>
        </p:spPr>
      </p:pic>
      <p:pic>
        <p:nvPicPr>
          <p:cNvPr id="31" name="Picture 6" descr="http://img.clubic.com/photo/0044321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970799"/>
            <a:ext cx="2714644" cy="166611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5714976" y="1020792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Матричные коммутационные конфигурации предоставляют разработчикам большую гибкость для проведения исследований, позволяя подсоединять несколько входов к нескольким выходам. Наибольшее применение матрицы находят при объединении в систему несколькими приборов и </a:t>
            </a:r>
            <a:r>
              <a:rPr lang="ru-RU" dirty="0" err="1"/>
              <a:t>многоконтактных</a:t>
            </a:r>
            <a:r>
              <a:rPr lang="ru-RU" dirty="0"/>
              <a:t> устройств.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C51D6E3-0512-4B33-AEAC-1A0CACFFB8C3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Неизменная конструкция тестера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56A9F8-5C87-404A-805C-D959E700A3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5519"/>
            <a:ext cx="1928826" cy="14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VIELPA\Desktop\Новая папка (2)\s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7155"/>
            <a:ext cx="1151695" cy="681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14678" y="1149701"/>
            <a:ext cx="265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Основной состав тестера</a:t>
            </a:r>
          </a:p>
        </p:txBody>
      </p:sp>
      <p:pic>
        <p:nvPicPr>
          <p:cNvPr id="11" name="Picture 2" descr="http://img.tomshardware.com/de/2005/10/14/silverstone_lascala_lc18_server_rack_mit_hifi_allueren/silverstone_lc18_main1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935651"/>
            <a:ext cx="2786082" cy="1285437"/>
          </a:xfrm>
          <a:prstGeom prst="rect">
            <a:avLst/>
          </a:prstGeom>
          <a:noFill/>
        </p:spPr>
      </p:pic>
      <p:pic>
        <p:nvPicPr>
          <p:cNvPr id="12" name="Picture 6" descr="http://img.clubic.com/photo/004432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64015"/>
            <a:ext cx="2280448" cy="13996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857356" y="42890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Матричные коммутационные конфигурации предоставляют разработчикам большую гибкость для проведения исследований, позволяя подсоединять несколько входов к нескольким выходам. Наибольшее применение матрицы находят при объединении в систему несколькими приборов и </a:t>
            </a:r>
            <a:r>
              <a:rPr lang="ru-RU" dirty="0" err="1"/>
              <a:t>многоконтактных</a:t>
            </a:r>
            <a:r>
              <a:rPr lang="ru-RU" dirty="0"/>
              <a:t> устройств.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3858AA-D83F-49D5-84FB-51BC79498C00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Конструкция прибора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9999E8-DB60-44B2-9F4D-05D95870B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6793" y="1115452"/>
            <a:ext cx="710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Приблизительный внешний вид рабочего места оператора и тестера</a:t>
            </a:r>
          </a:p>
        </p:txBody>
      </p:sp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00108"/>
            <a:ext cx="5857916" cy="58579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65102" y="2928934"/>
            <a:ext cx="1306964" cy="857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isometricTopUp">
              <a:rot lat="20209278" lon="17210539" rev="4771384"/>
            </a:camera>
            <a:lightRig rig="threePt" dir="t">
              <a:rot lat="0" lon="0" rev="0"/>
            </a:lightRig>
          </a:scene3d>
          <a:sp3d extrusionH="323850" prstMaterial="metal">
            <a:bevelT h="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3214685"/>
            <a:ext cx="642942" cy="316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  <a:scene3d>
            <a:camera prst="isometricTopUp">
              <a:rot lat="20498752" lon="17126288" rev="4501282"/>
            </a:camera>
            <a:lightRig rig="threePt" dir="t">
              <a:rot lat="0" lon="0" rev="0"/>
            </a:lightRig>
          </a:scene3d>
          <a:sp3d extrusionH="12700" prstMaterial="metal">
            <a:bevelT h="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3286124"/>
            <a:ext cx="285752" cy="187429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</a:gsLst>
            <a:lin ang="5400000" scaled="0"/>
          </a:gradFill>
          <a:ln w="38100">
            <a:gradFill>
              <a:gsLst>
                <a:gs pos="0">
                  <a:srgbClr val="92D050"/>
                </a:gs>
                <a:gs pos="50000">
                  <a:srgbClr val="9CB86E"/>
                </a:gs>
                <a:gs pos="100000">
                  <a:srgbClr val="09FF15"/>
                </a:gs>
              </a:gsLst>
              <a:lin ang="5400000" scaled="0"/>
            </a:gradFill>
          </a:ln>
          <a:scene3d>
            <a:camera prst="isometricTopUp">
              <a:rot lat="20209278" lon="17210539" rev="4771384"/>
            </a:camera>
            <a:lightRig rig="threePt" dir="t">
              <a:rot lat="0" lon="0" rev="0"/>
            </a:lightRig>
          </a:scene3d>
          <a:sp3d extrusionH="12700" prstMaterial="metal">
            <a:bevelT h="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762561" y="3253956"/>
            <a:ext cx="71438" cy="7143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>
              <a:rot lat="270000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13314" y="3169692"/>
            <a:ext cx="428628" cy="99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  <a:scene3d>
            <a:camera prst="isometricTopUp">
              <a:rot lat="20498752" lon="17126288" rev="4501282"/>
            </a:camera>
            <a:lightRig rig="threePt" dir="t">
              <a:rot lat="0" lon="0" rev="0"/>
            </a:lightRig>
          </a:scene3d>
          <a:sp3d extrusionH="12700" prstMaterial="metal">
            <a:bevelT h="0"/>
            <a:bevelB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A1A21C-58B9-4ADC-BCA3-BE50FFDD63AC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07386E-0A5B-4B17-9315-F87FF3CFA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5918" y="1043444"/>
            <a:ext cx="506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Возможный внешний вид СВЕРХУ (автономный)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85926"/>
            <a:ext cx="7000924" cy="4071966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00100" y="5591190"/>
            <a:ext cx="285752" cy="278324"/>
          </a:xfrm>
          <a:prstGeom prst="triangle">
            <a:avLst>
              <a:gd name="adj" fmla="val 0"/>
            </a:avLst>
          </a:prstGeom>
          <a:blipFill>
            <a:blip r:embed="rId3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7728616" y="5584197"/>
            <a:ext cx="278822" cy="280109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7721622" y="1779576"/>
            <a:ext cx="283169" cy="275808"/>
          </a:xfrm>
          <a:prstGeom prst="triangle">
            <a:avLst>
              <a:gd name="adj" fmla="val 0"/>
            </a:avLst>
          </a:prstGeom>
          <a:blipFill>
            <a:blip r:embed="rId5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000743" y="1785284"/>
            <a:ext cx="278822" cy="280107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14" y="2000240"/>
            <a:ext cx="2737689" cy="1714512"/>
          </a:xfrm>
          <a:prstGeom prst="roundRect">
            <a:avLst>
              <a:gd name="adj" fmla="val 0"/>
            </a:avLst>
          </a:prstGeom>
          <a:noFill/>
          <a:ln w="114300" cap="flat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round/>
          </a:ln>
          <a:effectLst>
            <a:outerShdw blurRad="12700" dist="12700" dir="264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62037" y="2071678"/>
            <a:ext cx="2643206" cy="157163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17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68940" y="2103932"/>
            <a:ext cx="2643206" cy="1571636"/>
          </a:xfrm>
          <a:prstGeom prst="rect">
            <a:avLst/>
          </a:prstGeom>
          <a:blipFill dpi="0" rotWithShape="1">
            <a:blip r:embed="rId7" cstate="print">
              <a:alphaModFix amt="20000"/>
            </a:blip>
            <a:srcRect/>
            <a:stretch>
              <a:fillRect/>
            </a:stretch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4286256"/>
            <a:ext cx="1214446" cy="1143008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19533" y="4348169"/>
            <a:ext cx="1071570" cy="1000132"/>
          </a:xfrm>
          <a:prstGeom prst="rect">
            <a:avLst/>
          </a:prstGeom>
          <a:blipFill dpi="0" rotWithShape="1">
            <a:blip r:embed="rId7">
              <a:alphaModFix amt="7000"/>
              <a:lum bright="49000" contrast="68000"/>
            </a:blip>
            <a:srcRect/>
            <a:tile tx="0" ty="0" sx="100000" sy="100000" flip="none" algn="tl"/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 descr="bbg30-aea-k04_b.png"/>
          <p:cNvPicPr>
            <a:picLocks noChangeAspect="1"/>
          </p:cNvPicPr>
          <p:nvPr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096000" y="4662487"/>
            <a:ext cx="438150" cy="401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0" y="4467225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ТЕСТ</a:t>
            </a:r>
          </a:p>
        </p:txBody>
      </p:sp>
      <p:cxnSp>
        <p:nvCxnSpPr>
          <p:cNvPr id="23" name="Прямая со стрелкой 22"/>
          <p:cNvCxnSpPr>
            <a:stCxn id="24" idx="2"/>
          </p:cNvCxnSpPr>
          <p:nvPr/>
        </p:nvCxnSpPr>
        <p:spPr>
          <a:xfrm rot="5400000">
            <a:off x="4420427" y="4199373"/>
            <a:ext cx="595646" cy="29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29124" y="3786190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Коннектор</a:t>
            </a:r>
          </a:p>
        </p:txBody>
      </p:sp>
      <p:cxnSp>
        <p:nvCxnSpPr>
          <p:cNvPr id="25" name="Прямая со стрелкой 24"/>
          <p:cNvCxnSpPr>
            <a:stCxn id="30" idx="0"/>
          </p:cNvCxnSpPr>
          <p:nvPr/>
        </p:nvCxnSpPr>
        <p:spPr>
          <a:xfrm rot="5400000" flipH="1" flipV="1">
            <a:off x="3267697" y="4506294"/>
            <a:ext cx="309893" cy="727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00298" y="5024778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LED </a:t>
            </a:r>
            <a:r>
              <a:rPr lang="ru-RU" sz="1100" i="1" dirty="0"/>
              <a:t>индикатор</a:t>
            </a:r>
          </a:p>
        </p:txBody>
      </p:sp>
      <p:cxnSp>
        <p:nvCxnSpPr>
          <p:cNvPr id="37" name="Прямая со стрелкой 36"/>
          <p:cNvCxnSpPr>
            <a:stCxn id="40" idx="1"/>
          </p:cNvCxnSpPr>
          <p:nvPr/>
        </p:nvCxnSpPr>
        <p:spPr>
          <a:xfrm rot="10800000">
            <a:off x="2786050" y="2643182"/>
            <a:ext cx="1357322" cy="358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43372" y="2786058"/>
            <a:ext cx="1127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Сенсорный </a:t>
            </a:r>
            <a:r>
              <a:rPr lang="en-US" sz="1100" i="1" dirty="0"/>
              <a:t>LCD </a:t>
            </a:r>
          </a:p>
          <a:p>
            <a:pPr algn="ctr"/>
            <a:r>
              <a:rPr lang="ru-RU" sz="1100" i="1" dirty="0"/>
              <a:t>Экран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rot="10800000" flipV="1">
            <a:off x="6357952" y="4500571"/>
            <a:ext cx="428627" cy="28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92557" y="4238960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Кнопка старта</a:t>
            </a:r>
          </a:p>
        </p:txBody>
      </p:sp>
      <p:cxnSp>
        <p:nvCxnSpPr>
          <p:cNvPr id="48" name="Прямая со стрелкой 47"/>
          <p:cNvCxnSpPr>
            <a:stCxn id="51" idx="2"/>
          </p:cNvCxnSpPr>
          <p:nvPr/>
        </p:nvCxnSpPr>
        <p:spPr>
          <a:xfrm rot="5400000">
            <a:off x="1076582" y="4854976"/>
            <a:ext cx="926436" cy="793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42976" y="4357694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Силиконовые накладки</a:t>
            </a:r>
          </a:p>
          <a:p>
            <a:pPr algn="ctr"/>
            <a:r>
              <a:rPr lang="ru-RU" sz="1100" i="1" dirty="0"/>
              <a:t>на углы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3FDC50B-E071-445F-9B77-50FCD0C35C20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C880AC-FCF3-4CCA-8B67-4149E4F8DF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FE3BD6-03FC-4619-A5DE-10D539B1E1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1" y="2000240"/>
            <a:ext cx="988331" cy="98833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F2525-E5E1-43C2-95D0-123D48E0BF37}"/>
              </a:ext>
            </a:extLst>
          </p:cNvPr>
          <p:cNvSpPr txBox="1"/>
          <p:nvPr/>
        </p:nvSpPr>
        <p:spPr>
          <a:xfrm>
            <a:off x="5842898" y="3016440"/>
            <a:ext cx="201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3B4173"/>
                </a:solidFill>
              </a:rPr>
              <a:t>НПК «МИКРОТЕХ»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/>
      <p:bldP spid="24" grpId="0"/>
      <p:bldP spid="30" grpId="0"/>
      <p:bldP spid="40" grpId="0"/>
      <p:bldP spid="44" grpId="0"/>
      <p:bldP spid="5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899428"/>
            <a:ext cx="746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Внешний вид коннектора под адаптеры со светодиодным индикатором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6071" y="1412776"/>
            <a:ext cx="1214446" cy="1143008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7984" y="1474689"/>
            <a:ext cx="1071570" cy="1000132"/>
          </a:xfrm>
          <a:prstGeom prst="rect">
            <a:avLst/>
          </a:prstGeom>
          <a:blipFill dpi="0" rotWithShape="1">
            <a:blip r:embed="rId2">
              <a:alphaModFix amt="7000"/>
              <a:lum bright="49000" contrast="68000"/>
            </a:blip>
            <a:srcRect/>
            <a:tile tx="0" ty="0" sx="100000" sy="100000" flip="none" algn="tl"/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6071" y="2770098"/>
            <a:ext cx="1214446" cy="1143008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gradFill>
              <a:gsLst>
                <a:gs pos="0">
                  <a:srgbClr val="09FF15"/>
                </a:gs>
                <a:gs pos="50000">
                  <a:srgbClr val="9CB86E"/>
                </a:gs>
                <a:gs pos="100000">
                  <a:srgbClr val="09FF15"/>
                </a:gs>
              </a:gsLst>
              <a:lin ang="5400000" scaled="0"/>
            </a:gradFill>
            <a:prstDash val="solid"/>
          </a:ln>
          <a:effectLst>
            <a:outerShdw blurRad="88900" sx="106000" sy="106000" algn="ctr" rotWithShape="0">
              <a:srgbClr val="09FF15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7984" y="2832011"/>
            <a:ext cx="1071570" cy="1000132"/>
          </a:xfrm>
          <a:prstGeom prst="rect">
            <a:avLst/>
          </a:prstGeom>
          <a:blipFill dpi="0" rotWithShape="1">
            <a:blip r:embed="rId2">
              <a:alphaModFix amt="7000"/>
              <a:lum bright="49000" contrast="68000"/>
            </a:blip>
            <a:srcRect/>
            <a:tile tx="0" ty="0" sx="100000" sy="100000" flip="none" algn="tl"/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6071" y="4127420"/>
            <a:ext cx="1214446" cy="1143008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gradFill>
              <a:gsLst>
                <a:gs pos="0">
                  <a:srgbClr val="FF0000"/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5400000" scaled="0"/>
            </a:gradFill>
            <a:prstDash val="solid"/>
          </a:ln>
          <a:effectLst>
            <a:outerShdw blurRad="88900" sx="106000" sy="106000" algn="ctr" rotWithShape="0">
              <a:srgbClr val="FF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77984" y="4189333"/>
            <a:ext cx="1071570" cy="1000132"/>
          </a:xfrm>
          <a:prstGeom prst="rect">
            <a:avLst/>
          </a:prstGeom>
          <a:blipFill dpi="0" rotWithShape="1">
            <a:blip r:embed="rId2">
              <a:alphaModFix amt="7000"/>
              <a:lum bright="49000" contrast="68000"/>
            </a:blip>
            <a:srcRect/>
            <a:tile tx="0" ty="0" sx="100000" sy="100000" flip="none" algn="tl"/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659145" y="1841404"/>
            <a:ext cx="225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Обычное состояние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59145" y="3198726"/>
            <a:ext cx="86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Годен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59145" y="448461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Брак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25596" y="5556180"/>
            <a:ext cx="1214446" cy="1143008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gradFill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  <a:prstDash val="solid"/>
          </a:ln>
          <a:effectLst>
            <a:outerShdw blurRad="88900" sx="108000" sy="108000" algn="ctr" rotWithShape="0">
              <a:srgbClr val="FFFF00">
                <a:alpha val="66000"/>
              </a:srgb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87509" y="5618093"/>
            <a:ext cx="1071570" cy="1000132"/>
          </a:xfrm>
          <a:prstGeom prst="rect">
            <a:avLst/>
          </a:prstGeom>
          <a:blipFill dpi="0" rotWithShape="1">
            <a:blip r:embed="rId2">
              <a:alphaModFix amt="7000"/>
              <a:lum bright="49000" contrast="68000"/>
            </a:blip>
            <a:srcRect/>
            <a:tile tx="0" ty="0" sx="100000" sy="100000" flip="none" algn="tl"/>
          </a:blipFill>
          <a:ln w="317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659145" y="5984808"/>
            <a:ext cx="22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Процесс измерения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FDAE48-C800-4761-AB53-017D4E61510C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42F836-5014-4D7D-949D-6261E57AC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с двумя скругленными соседними углами 84"/>
          <p:cNvSpPr/>
          <p:nvPr/>
        </p:nvSpPr>
        <p:spPr>
          <a:xfrm rot="10800000">
            <a:off x="1428728" y="4167340"/>
            <a:ext cx="285752" cy="7143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с двумя скругленными соседними углами 85"/>
          <p:cNvSpPr/>
          <p:nvPr/>
        </p:nvSpPr>
        <p:spPr>
          <a:xfrm rot="10800000">
            <a:off x="7286645" y="4167340"/>
            <a:ext cx="285752" cy="7143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15074" y="2024200"/>
            <a:ext cx="214314" cy="2143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2049919"/>
            <a:ext cx="1214446" cy="45719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14" y="2095638"/>
            <a:ext cx="2737689" cy="45719"/>
          </a:xfrm>
          <a:prstGeom prst="roundRect">
            <a:avLst>
              <a:gd name="adj" fmla="val 0"/>
            </a:avLst>
          </a:prstGeom>
          <a:noFill/>
          <a:ln w="114300" cap="flat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round/>
          </a:ln>
          <a:effectLst>
            <a:outerShdw blurRad="12700" dist="12700" dir="264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024068"/>
            <a:ext cx="353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Возможный внешний вид СЗАДИ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095638"/>
            <a:ext cx="7000924" cy="207170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00100" y="3881588"/>
            <a:ext cx="285752" cy="278324"/>
          </a:xfrm>
          <a:prstGeom prst="triangle">
            <a:avLst>
              <a:gd name="adj" fmla="val 0"/>
            </a:avLst>
          </a:prstGeom>
          <a:blipFill>
            <a:blip r:embed="rId3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7715916" y="3880944"/>
            <a:ext cx="278822" cy="280109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7721622" y="2105582"/>
            <a:ext cx="283169" cy="275808"/>
          </a:xfrm>
          <a:prstGeom prst="triangle">
            <a:avLst>
              <a:gd name="adj" fmla="val 0"/>
            </a:avLst>
          </a:prstGeom>
          <a:blipFill>
            <a:blip r:embed="rId5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000743" y="2094996"/>
            <a:ext cx="278822" cy="280107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31" name="Рисунок 30" descr="Untitled-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381390"/>
            <a:ext cx="2863417" cy="710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00298" y="2952894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USB</a:t>
            </a:r>
            <a:endParaRPr lang="ru-RU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824014" y="2952894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LAN/USB</a:t>
            </a:r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1785918" y="2952894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DVI Monitor</a:t>
            </a:r>
            <a:endParaRPr lang="ru-RU" sz="8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214414" y="3238646"/>
            <a:ext cx="2714644" cy="785818"/>
          </a:xfrm>
          <a:prstGeom prst="roundRect">
            <a:avLst>
              <a:gd name="adj" fmla="val 2609"/>
            </a:avLst>
          </a:prstGeom>
          <a:blipFill dpi="0" rotWithShape="1">
            <a:blip r:embed="rId2">
              <a:lum bright="-1000" contrast="-1000"/>
            </a:blip>
            <a:srcRect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outerShdw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238646"/>
            <a:ext cx="142876" cy="150360"/>
          </a:xfrm>
          <a:prstGeom prst="rect">
            <a:avLst/>
          </a:prstGeom>
        </p:spPr>
      </p:pic>
      <p:pic>
        <p:nvPicPr>
          <p:cNvPr id="39" name="Рисунок 38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881588"/>
            <a:ext cx="142876" cy="150360"/>
          </a:xfrm>
          <a:prstGeom prst="rect">
            <a:avLst/>
          </a:prstGeom>
        </p:spPr>
      </p:pic>
      <p:pic>
        <p:nvPicPr>
          <p:cNvPr id="41" name="Рисунок 40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3238646"/>
            <a:ext cx="142876" cy="150360"/>
          </a:xfrm>
          <a:prstGeom prst="rect">
            <a:avLst/>
          </a:prstGeom>
        </p:spPr>
      </p:pic>
      <p:pic>
        <p:nvPicPr>
          <p:cNvPr id="42" name="Рисунок 41" descr="Vint-konfirma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3881588"/>
            <a:ext cx="142876" cy="150360"/>
          </a:xfrm>
          <a:prstGeom prst="rect">
            <a:avLst/>
          </a:prstGeom>
        </p:spPr>
      </p:pic>
      <p:pic>
        <p:nvPicPr>
          <p:cNvPr id="46" name="Рисунок 45" descr="сеть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000892" y="2238514"/>
            <a:ext cx="735935" cy="7978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089780" y="2238514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СЕТЬ 220В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7358082" y="3167208"/>
            <a:ext cx="357190" cy="357190"/>
            <a:chOff x="6000760" y="4429132"/>
            <a:chExt cx="1214446" cy="1214446"/>
          </a:xfrm>
        </p:grpSpPr>
        <p:sp>
          <p:nvSpPr>
            <p:cNvPr id="50" name="Овал 49"/>
            <p:cNvSpPr/>
            <p:nvPr/>
          </p:nvSpPr>
          <p:spPr>
            <a:xfrm>
              <a:off x="6000760" y="4429132"/>
              <a:ext cx="1214446" cy="1214446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75000">
                  <a:schemeClr val="tx1">
                    <a:lumMod val="75000"/>
                    <a:lumOff val="25000"/>
                  </a:schemeClr>
                </a:gs>
                <a:gs pos="89999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364907" y="4553475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945666" y="5188307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963820" y="4827642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6125105" y="4839224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6556428" y="4932669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178004" y="519023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746800" y="456042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Хорда 59"/>
            <p:cNvSpPr/>
            <p:nvPr/>
          </p:nvSpPr>
          <p:spPr>
            <a:xfrm rot="16200000">
              <a:off x="6343650" y="5104885"/>
              <a:ext cx="534428" cy="494270"/>
            </a:xfrm>
            <a:prstGeom prst="chord">
              <a:avLst>
                <a:gd name="adj1" fmla="val 6010518"/>
                <a:gd name="adj2" fmla="val 15688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929454" y="3167208"/>
            <a:ext cx="357190" cy="357190"/>
            <a:chOff x="6000760" y="4429132"/>
            <a:chExt cx="1214446" cy="1214446"/>
          </a:xfrm>
        </p:grpSpPr>
        <p:sp>
          <p:nvSpPr>
            <p:cNvPr id="63" name="Овал 62"/>
            <p:cNvSpPr/>
            <p:nvPr/>
          </p:nvSpPr>
          <p:spPr>
            <a:xfrm>
              <a:off x="6000760" y="4429132"/>
              <a:ext cx="1214446" cy="1214446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75000">
                  <a:schemeClr val="tx1">
                    <a:lumMod val="75000"/>
                    <a:lumOff val="25000"/>
                  </a:schemeClr>
                </a:gs>
                <a:gs pos="89999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6364907" y="4553475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6945666" y="5188307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963820" y="4827642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6125105" y="4839224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556428" y="4932669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6178004" y="519023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6746800" y="456042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Хорда 70"/>
            <p:cNvSpPr/>
            <p:nvPr/>
          </p:nvSpPr>
          <p:spPr>
            <a:xfrm rot="16200000">
              <a:off x="6343650" y="5104885"/>
              <a:ext cx="534428" cy="494270"/>
            </a:xfrm>
            <a:prstGeom prst="chord">
              <a:avLst>
                <a:gd name="adj1" fmla="val 6010518"/>
                <a:gd name="adj2" fmla="val 15688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500826" y="3167208"/>
            <a:ext cx="357190" cy="357190"/>
            <a:chOff x="6000760" y="4429132"/>
            <a:chExt cx="1214446" cy="1214446"/>
          </a:xfrm>
        </p:grpSpPr>
        <p:sp>
          <p:nvSpPr>
            <p:cNvPr id="73" name="Овал 72"/>
            <p:cNvSpPr/>
            <p:nvPr/>
          </p:nvSpPr>
          <p:spPr>
            <a:xfrm>
              <a:off x="6000760" y="4429132"/>
              <a:ext cx="1214446" cy="1214446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2000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75000">
                  <a:schemeClr val="tx1">
                    <a:lumMod val="75000"/>
                    <a:lumOff val="25000"/>
                  </a:schemeClr>
                </a:gs>
                <a:gs pos="89999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gradFill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64907" y="4553475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945666" y="5188307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6963820" y="4827642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6125105" y="4839224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556428" y="4932669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178004" y="519023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746800" y="4560426"/>
              <a:ext cx="142876" cy="142876"/>
            </a:xfrm>
            <a:prstGeom prst="ellipse">
              <a:avLst/>
            </a:prstGeom>
            <a:solidFill>
              <a:srgbClr val="E4E434"/>
            </a:solidFill>
            <a:ln w="12700">
              <a:solidFill>
                <a:srgbClr val="BDB91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Хорда 80"/>
            <p:cNvSpPr/>
            <p:nvPr/>
          </p:nvSpPr>
          <p:spPr>
            <a:xfrm rot="16200000">
              <a:off x="6343650" y="5104885"/>
              <a:ext cx="534428" cy="494270"/>
            </a:xfrm>
            <a:prstGeom prst="chord">
              <a:avLst>
                <a:gd name="adj1" fmla="val 6010518"/>
                <a:gd name="adj2" fmla="val 156889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437011" y="295289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ПОРТ 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65639" y="295289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ПОРТ 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94267" y="295289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ПОРТ 3</a:t>
            </a:r>
          </a:p>
        </p:txBody>
      </p:sp>
      <p:cxnSp>
        <p:nvCxnSpPr>
          <p:cNvPr id="87" name="Прямая со стрелкой 86"/>
          <p:cNvCxnSpPr>
            <a:stCxn id="88" idx="0"/>
          </p:cNvCxnSpPr>
          <p:nvPr/>
        </p:nvCxnSpPr>
        <p:spPr>
          <a:xfrm rot="16200000" flipV="1">
            <a:off x="1146893" y="4163427"/>
            <a:ext cx="285750" cy="293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42910" y="4453092"/>
            <a:ext cx="1587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Силиконовые накладки</a:t>
            </a:r>
          </a:p>
          <a:p>
            <a:pPr algn="ctr"/>
            <a:r>
              <a:rPr lang="ru-RU" sz="1100" i="1" dirty="0"/>
              <a:t>на углы</a:t>
            </a:r>
          </a:p>
        </p:txBody>
      </p:sp>
      <p:cxnSp>
        <p:nvCxnSpPr>
          <p:cNvPr id="92" name="Прямая со стрелкой 91"/>
          <p:cNvCxnSpPr>
            <a:stCxn id="94" idx="0"/>
          </p:cNvCxnSpPr>
          <p:nvPr/>
        </p:nvCxnSpPr>
        <p:spPr>
          <a:xfrm rot="16200000" flipV="1">
            <a:off x="2585227" y="3653803"/>
            <a:ext cx="785818" cy="812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00298" y="4453092"/>
            <a:ext cx="1768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Отсек для обслуживания </a:t>
            </a:r>
          </a:p>
          <a:p>
            <a:pPr algn="ctr"/>
            <a:r>
              <a:rPr lang="ru-RU" sz="1100" i="1" dirty="0"/>
              <a:t>АКБ источников</a:t>
            </a:r>
          </a:p>
        </p:txBody>
      </p:sp>
      <p:cxnSp>
        <p:nvCxnSpPr>
          <p:cNvPr id="99" name="Прямая со стрелкой 98"/>
          <p:cNvCxnSpPr>
            <a:stCxn id="102" idx="0"/>
          </p:cNvCxnSpPr>
          <p:nvPr/>
        </p:nvCxnSpPr>
        <p:spPr>
          <a:xfrm rot="5400000" flipH="1" flipV="1">
            <a:off x="6391643" y="3843843"/>
            <a:ext cx="785818" cy="432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786314" y="4453092"/>
            <a:ext cx="3563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Разъёмы для внешних источников и доп. оборудования</a:t>
            </a:r>
          </a:p>
        </p:txBody>
      </p:sp>
      <p:cxnSp>
        <p:nvCxnSpPr>
          <p:cNvPr id="106" name="Прямая со стрелкой 105"/>
          <p:cNvCxnSpPr>
            <a:stCxn id="109" idx="2"/>
          </p:cNvCxnSpPr>
          <p:nvPr/>
        </p:nvCxnSpPr>
        <p:spPr>
          <a:xfrm rot="5400000">
            <a:off x="2292723" y="1707594"/>
            <a:ext cx="881399" cy="1180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28662" y="1595572"/>
            <a:ext cx="47900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Порт для подключения внешнего монитора (</a:t>
            </a:r>
            <a:r>
              <a:rPr lang="en-US" sz="1100" i="1" dirty="0"/>
              <a:t>HDMI </a:t>
            </a:r>
            <a:r>
              <a:rPr lang="ru-RU" sz="1100" i="1" dirty="0"/>
              <a:t>выход также имеется)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 rot="16200000" flipH="1">
            <a:off x="6750859" y="2059919"/>
            <a:ext cx="64294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000760" y="1595572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Общий тумблер питания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28662" y="5238910"/>
            <a:ext cx="721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Примечание: Кнопка включения и отключения тестера расположена на передней панели</a:t>
            </a:r>
          </a:p>
        </p:txBody>
      </p:sp>
      <p:pic>
        <p:nvPicPr>
          <p:cNvPr id="6148" name="Picture 4" descr="http://artgide.com/web_design/96/l5EM6v2OAu13792307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5667538"/>
            <a:ext cx="1047731" cy="785798"/>
          </a:xfrm>
          <a:prstGeom prst="rect">
            <a:avLst/>
          </a:prstGeom>
          <a:noFill/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BD1C3AE6-C0BA-4F0B-BEC4-FC9EBE379512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69001289-A857-4B14-A224-A946C817ED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28" grpId="0" animBg="1"/>
      <p:bldP spid="17" grpId="0" animBg="1"/>
      <p:bldP spid="13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32" grpId="0"/>
      <p:bldP spid="33" grpId="0"/>
      <p:bldP spid="34" grpId="0"/>
      <p:bldP spid="36" grpId="0" animBg="1"/>
      <p:bldP spid="49" grpId="0"/>
      <p:bldP spid="82" grpId="0"/>
      <p:bldP spid="83" grpId="0"/>
      <p:bldP spid="84" grpId="0"/>
      <p:bldP spid="88" grpId="0"/>
      <p:bldP spid="94" grpId="0"/>
      <p:bldP spid="102" grpId="0"/>
      <p:bldP spid="109" grpId="0"/>
      <p:bldP spid="93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с двумя скругленными соседними углами 84"/>
          <p:cNvSpPr/>
          <p:nvPr/>
        </p:nvSpPr>
        <p:spPr>
          <a:xfrm rot="10800000">
            <a:off x="1428728" y="3857628"/>
            <a:ext cx="285752" cy="7143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с двумя скругленными соседними углами 85"/>
          <p:cNvSpPr/>
          <p:nvPr/>
        </p:nvSpPr>
        <p:spPr>
          <a:xfrm rot="10800000">
            <a:off x="5715008" y="3857628"/>
            <a:ext cx="285752" cy="71438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0628" y="1643050"/>
            <a:ext cx="214314" cy="2143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7686" y="1740207"/>
            <a:ext cx="1214446" cy="45719"/>
          </a:xfrm>
          <a:prstGeom prst="roundRect">
            <a:avLst>
              <a:gd name="adj" fmla="val 4592"/>
            </a:avLst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  <a:tileRect/>
          </a:gradFill>
          <a:ln w="8255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166" y="1785926"/>
            <a:ext cx="2071702" cy="71438"/>
          </a:xfrm>
          <a:prstGeom prst="roundRect">
            <a:avLst>
              <a:gd name="adj" fmla="val 0"/>
            </a:avLst>
          </a:prstGeom>
          <a:noFill/>
          <a:ln w="114300" cap="flat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round/>
          </a:ln>
          <a:effectLst>
            <a:outerShdw blurRad="12700" dist="12700" dir="264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971436"/>
            <a:ext cx="352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Возможный внешний вид СБОКУ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785926"/>
            <a:ext cx="5429288" cy="207170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09626" y="3581402"/>
            <a:ext cx="285752" cy="278324"/>
          </a:xfrm>
          <a:prstGeom prst="triangle">
            <a:avLst>
              <a:gd name="adj" fmla="val 0"/>
            </a:avLst>
          </a:prstGeom>
          <a:blipFill>
            <a:blip r:embed="rId3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6144280" y="3575995"/>
            <a:ext cx="278822" cy="280109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6143636" y="1795452"/>
            <a:ext cx="283169" cy="275808"/>
          </a:xfrm>
          <a:prstGeom prst="triangle">
            <a:avLst>
              <a:gd name="adj" fmla="val 0"/>
            </a:avLst>
          </a:prstGeom>
          <a:blipFill>
            <a:blip r:embed="rId5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005506" y="1794810"/>
            <a:ext cx="278822" cy="280107"/>
          </a:xfrm>
          <a:prstGeom prst="triangle">
            <a:avLst>
              <a:gd name="adj" fmla="val 0"/>
            </a:avLst>
          </a:prstGeom>
          <a:blipFill>
            <a:blip r:embed="rId4" cstate="print">
              <a:lum bright="-48000" contrast="74000"/>
            </a:blip>
            <a:stretch>
              <a:fillRect/>
            </a:stretch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cxnSp>
        <p:nvCxnSpPr>
          <p:cNvPr id="87" name="Прямая со стрелкой 86"/>
          <p:cNvCxnSpPr>
            <a:stCxn id="88" idx="0"/>
          </p:cNvCxnSpPr>
          <p:nvPr/>
        </p:nvCxnSpPr>
        <p:spPr>
          <a:xfrm rot="16200000" flipV="1">
            <a:off x="1345420" y="3798061"/>
            <a:ext cx="214314" cy="4763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14348" y="4143380"/>
            <a:ext cx="1952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Силиконовые накладки</a:t>
            </a:r>
          </a:p>
          <a:p>
            <a:pPr algn="ctr"/>
            <a:r>
              <a:rPr lang="ru-RU" sz="1100" i="1" dirty="0"/>
              <a:t>на углы, скрывающие винты</a:t>
            </a:r>
          </a:p>
        </p:txBody>
      </p:sp>
      <p:sp>
        <p:nvSpPr>
          <p:cNvPr id="89" name="Овал 88"/>
          <p:cNvSpPr/>
          <p:nvPr/>
        </p:nvSpPr>
        <p:spPr>
          <a:xfrm>
            <a:off x="1323057" y="2062778"/>
            <a:ext cx="1433779" cy="1433779"/>
          </a:xfrm>
          <a:prstGeom prst="ellipse">
            <a:avLst/>
          </a:prstGeom>
          <a:solidFill>
            <a:schemeClr val="tx1"/>
          </a:solidFill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/>
          <p:cNvSpPr/>
          <p:nvPr/>
        </p:nvSpPr>
        <p:spPr>
          <a:xfrm>
            <a:off x="1813173" y="2574844"/>
            <a:ext cx="431597" cy="4315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1637610" y="2399279"/>
            <a:ext cx="782726" cy="782726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/>
          <p:cNvSpPr/>
          <p:nvPr/>
        </p:nvSpPr>
        <p:spPr>
          <a:xfrm>
            <a:off x="1476677" y="2231032"/>
            <a:ext cx="1104593" cy="1104593"/>
          </a:xfrm>
          <a:prstGeom prst="ellipse">
            <a:avLst/>
          </a:prstGeom>
          <a:noFill/>
          <a:ln w="38100" cap="flat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 94"/>
          <p:cNvSpPr/>
          <p:nvPr/>
        </p:nvSpPr>
        <p:spPr>
          <a:xfrm>
            <a:off x="1279171" y="2055466"/>
            <a:ext cx="741273" cy="1463040"/>
          </a:xfrm>
          <a:custGeom>
            <a:avLst/>
            <a:gdLst>
              <a:gd name="connsiteX0" fmla="*/ 0 w 741273"/>
              <a:gd name="connsiteY0" fmla="*/ 0 h 1463040"/>
              <a:gd name="connsiteX1" fmla="*/ 738835 w 741273"/>
              <a:gd name="connsiteY1" fmla="*/ 724205 h 1463040"/>
              <a:gd name="connsiteX2" fmla="*/ 14630 w 741273"/>
              <a:gd name="connsiteY2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273" h="1463040">
                <a:moveTo>
                  <a:pt x="0" y="0"/>
                </a:moveTo>
                <a:cubicBezTo>
                  <a:pt x="368198" y="240182"/>
                  <a:pt x="736397" y="480365"/>
                  <a:pt x="738835" y="724205"/>
                </a:cubicBezTo>
                <a:cubicBezTo>
                  <a:pt x="741273" y="968045"/>
                  <a:pt x="141427" y="1342339"/>
                  <a:pt x="14630" y="1463040"/>
                </a:cubicBezTo>
              </a:path>
            </a:pathLst>
          </a:cu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1900955" y="2655311"/>
            <a:ext cx="248717" cy="248717"/>
          </a:xfrm>
          <a:prstGeom prst="ellipse">
            <a:avLst/>
          </a:prstGeom>
          <a:noFill/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 96"/>
          <p:cNvSpPr/>
          <p:nvPr/>
        </p:nvSpPr>
        <p:spPr>
          <a:xfrm flipH="1">
            <a:off x="2071650" y="2055466"/>
            <a:ext cx="714445" cy="1463040"/>
          </a:xfrm>
          <a:custGeom>
            <a:avLst/>
            <a:gdLst>
              <a:gd name="connsiteX0" fmla="*/ 0 w 741273"/>
              <a:gd name="connsiteY0" fmla="*/ 0 h 1463040"/>
              <a:gd name="connsiteX1" fmla="*/ 738835 w 741273"/>
              <a:gd name="connsiteY1" fmla="*/ 724205 h 1463040"/>
              <a:gd name="connsiteX2" fmla="*/ 14630 w 741273"/>
              <a:gd name="connsiteY2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273" h="1463040">
                <a:moveTo>
                  <a:pt x="0" y="0"/>
                </a:moveTo>
                <a:cubicBezTo>
                  <a:pt x="368198" y="240182"/>
                  <a:pt x="736397" y="480365"/>
                  <a:pt x="738835" y="724205"/>
                </a:cubicBezTo>
                <a:cubicBezTo>
                  <a:pt x="741273" y="968045"/>
                  <a:pt x="141427" y="1342339"/>
                  <a:pt x="14630" y="1463040"/>
                </a:cubicBezTo>
              </a:path>
            </a:pathLst>
          </a:cu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1214414" y="2013819"/>
            <a:ext cx="73151" cy="73151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Овал 99"/>
          <p:cNvSpPr/>
          <p:nvPr/>
        </p:nvSpPr>
        <p:spPr>
          <a:xfrm>
            <a:off x="1227994" y="3494061"/>
            <a:ext cx="73151" cy="73151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2767083" y="3503115"/>
            <a:ext cx="73151" cy="73151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2771610" y="2000240"/>
            <a:ext cx="73151" cy="73151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 descr="Vint-konfirma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3934" y="1977380"/>
            <a:ext cx="142876" cy="150360"/>
          </a:xfrm>
          <a:prstGeom prst="rect">
            <a:avLst/>
          </a:prstGeom>
        </p:spPr>
      </p:pic>
      <p:pic>
        <p:nvPicPr>
          <p:cNvPr id="105" name="Рисунок 104" descr="Vint-konfirma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1554" y="3459480"/>
            <a:ext cx="142876" cy="150360"/>
          </a:xfrm>
          <a:prstGeom prst="rect">
            <a:avLst/>
          </a:prstGeom>
        </p:spPr>
      </p:pic>
      <p:pic>
        <p:nvPicPr>
          <p:cNvPr id="107" name="Рисунок 106" descr="Vint-konfirma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3662" y="3459480"/>
            <a:ext cx="142876" cy="150360"/>
          </a:xfrm>
          <a:prstGeom prst="rect">
            <a:avLst/>
          </a:prstGeom>
        </p:spPr>
      </p:pic>
      <p:pic>
        <p:nvPicPr>
          <p:cNvPr id="108" name="Рисунок 107" descr="Vint-konfirma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2710" y="1963092"/>
            <a:ext cx="142876" cy="150360"/>
          </a:xfrm>
          <a:prstGeom prst="rect">
            <a:avLst/>
          </a:prstGeom>
        </p:spPr>
      </p:pic>
      <p:sp>
        <p:nvSpPr>
          <p:cNvPr id="116" name="Прямоугольник с двумя скругленными соседними углами 115"/>
          <p:cNvSpPr/>
          <p:nvPr/>
        </p:nvSpPr>
        <p:spPr>
          <a:xfrm rot="10800000">
            <a:off x="3286116" y="2357430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рямоугольник с двумя скругленными соседними углами 116"/>
          <p:cNvSpPr/>
          <p:nvPr/>
        </p:nvSpPr>
        <p:spPr>
          <a:xfrm rot="10800000">
            <a:off x="3286116" y="2285992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рямоугольник с двумя скругленными соседними углами 117"/>
          <p:cNvSpPr/>
          <p:nvPr/>
        </p:nvSpPr>
        <p:spPr>
          <a:xfrm rot="10800000">
            <a:off x="3286116" y="2214554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с двумя скругленными соседними углами 118"/>
          <p:cNvSpPr/>
          <p:nvPr/>
        </p:nvSpPr>
        <p:spPr>
          <a:xfrm rot="10800000">
            <a:off x="3286116" y="2143116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с двумя скругленными соседними углами 119"/>
          <p:cNvSpPr/>
          <p:nvPr/>
        </p:nvSpPr>
        <p:spPr>
          <a:xfrm rot="10800000">
            <a:off x="3286116" y="2071678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с двумя скругленными соседними углами 120"/>
          <p:cNvSpPr/>
          <p:nvPr/>
        </p:nvSpPr>
        <p:spPr>
          <a:xfrm rot="10800000">
            <a:off x="3286116" y="2000240"/>
            <a:ext cx="2928958" cy="142876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с двумя скругленными соседними углами 121"/>
          <p:cNvSpPr/>
          <p:nvPr/>
        </p:nvSpPr>
        <p:spPr>
          <a:xfrm rot="10800000">
            <a:off x="3286116" y="2000240"/>
            <a:ext cx="2928958" cy="71438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>
              <a:lum/>
            </a:blip>
            <a:stretch>
              <a:fillRect/>
            </a:stretch>
          </a:blipFill>
          <a:ln w="0"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286116" y="2000240"/>
            <a:ext cx="2928958" cy="500066"/>
          </a:xfrm>
          <a:prstGeom prst="roundRect">
            <a:avLst>
              <a:gd name="adj" fmla="val 962"/>
            </a:avLst>
          </a:prstGeom>
          <a:noFill/>
          <a:ln w="0">
            <a:noFill/>
          </a:ln>
          <a:effectLst>
            <a:innerShdw blurRad="190500">
              <a:prstClr val="black">
                <a:alpha val="7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4" name="Прямая со стрелкой 123"/>
          <p:cNvCxnSpPr/>
          <p:nvPr/>
        </p:nvCxnSpPr>
        <p:spPr>
          <a:xfrm rot="5400000" flipH="1" flipV="1">
            <a:off x="4572000" y="2786058"/>
            <a:ext cx="35719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643306" y="3000372"/>
            <a:ext cx="23920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Отверстия для циркуляции воздуха</a:t>
            </a:r>
          </a:p>
        </p:txBody>
      </p:sp>
      <p:cxnSp>
        <p:nvCxnSpPr>
          <p:cNvPr id="128" name="Прямая со стрелкой 127"/>
          <p:cNvCxnSpPr/>
          <p:nvPr/>
        </p:nvCxnSpPr>
        <p:spPr>
          <a:xfrm rot="10800000">
            <a:off x="2714612" y="3214686"/>
            <a:ext cx="71438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428992" y="3429000"/>
            <a:ext cx="2512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/>
              <a:t>Импеллер для активного охлаждения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0" y="484999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Корпус тестера и его органы управления максимально приближены к «золотым» пропорциям</a:t>
            </a:r>
          </a:p>
        </p:txBody>
      </p:sp>
      <p:pic>
        <p:nvPicPr>
          <p:cNvPr id="5122" name="Picture 2" descr="http://1.bp.blogspot.com/_MeGygRQMJfw/TMBwm3FfmfI/AAAAAAAAAc8/ZvcfcWIWPno/s400/Fibonacci_spiral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572140"/>
            <a:ext cx="1267449" cy="785818"/>
          </a:xfrm>
          <a:prstGeom prst="rect">
            <a:avLst/>
          </a:prstGeom>
          <a:noFill/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F8058B5-79A5-4CF8-BC32-A28E019C8C64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805757E-7DF9-449B-AC0E-11AB934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28" grpId="0" animBg="1"/>
      <p:bldP spid="17" grpId="0" animBg="1"/>
      <p:bldP spid="13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88" grpId="0"/>
      <p:bldP spid="89" grpId="0" animBg="1"/>
      <p:bldP spid="90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7" grpId="0"/>
      <p:bldP spid="131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14744" y="1115452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Начало работы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1823913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Готовность к работе после нажатия на кнопку питания от 8 до </a:t>
            </a:r>
            <a:r>
              <a:rPr lang="en-US" dirty="0"/>
              <a:t>10 </a:t>
            </a:r>
            <a:r>
              <a:rPr lang="ru-RU" dirty="0"/>
              <a:t>секунд</a:t>
            </a:r>
            <a:r>
              <a:rPr lang="en-US" dirty="0"/>
              <a:t>;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Во время загрузки ОС </a:t>
            </a:r>
            <a:r>
              <a:rPr lang="en-US" dirty="0"/>
              <a:t>Windows </a:t>
            </a:r>
            <a:r>
              <a:rPr lang="ru-RU" dirty="0"/>
              <a:t>на экран выводится</a:t>
            </a:r>
            <a:r>
              <a:rPr lang="en-US" dirty="0"/>
              <a:t> </a:t>
            </a:r>
            <a:r>
              <a:rPr lang="ru-RU" dirty="0"/>
              <a:t>наименование тестера и версия ПО</a:t>
            </a:r>
            <a:r>
              <a:rPr lang="en-US" dirty="0"/>
              <a:t>;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Пользователю ограничен доступ к </a:t>
            </a:r>
            <a:r>
              <a:rPr lang="en-US" dirty="0"/>
              <a:t>Explorer</a:t>
            </a:r>
            <a:r>
              <a:rPr lang="ru-RU" dirty="0"/>
              <a:t> ОС,</a:t>
            </a:r>
            <a:r>
              <a:rPr lang="en-US" dirty="0"/>
              <a:t> </a:t>
            </a:r>
            <a:r>
              <a:rPr lang="ru-RU" dirty="0"/>
              <a:t>встроенное ПО загружается</a:t>
            </a:r>
            <a:r>
              <a:rPr lang="en-US" dirty="0"/>
              <a:t> </a:t>
            </a:r>
            <a:r>
              <a:rPr lang="ru-RU" dirty="0"/>
              <a:t>автоматически (отсутствие интерфейса </a:t>
            </a:r>
            <a:r>
              <a:rPr lang="en-US" dirty="0"/>
              <a:t>Windows</a:t>
            </a:r>
            <a:r>
              <a:rPr lang="ru-RU" dirty="0"/>
              <a:t>)</a:t>
            </a:r>
            <a:r>
              <a:rPr lang="en-US" dirty="0"/>
              <a:t>;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Программное обеспечение полностью адаптировано под сенсорный ввод</a:t>
            </a:r>
            <a:r>
              <a:rPr lang="en-US" dirty="0"/>
              <a:t> </a:t>
            </a:r>
            <a:r>
              <a:rPr lang="ru-RU" dirty="0"/>
              <a:t>или управление мышью, а также содержит в оболочке проводник с доступом</a:t>
            </a:r>
            <a:r>
              <a:rPr lang="en-US" dirty="0"/>
              <a:t> </a:t>
            </a:r>
            <a:r>
              <a:rPr lang="ru-RU" dirty="0"/>
              <a:t>в определённые директории </a:t>
            </a:r>
            <a:r>
              <a:rPr lang="en-US" dirty="0"/>
              <a:t>SSD </a:t>
            </a:r>
            <a:r>
              <a:rPr lang="ru-RU" dirty="0"/>
              <a:t>диска для сохранения и загрузки</a:t>
            </a:r>
            <a:r>
              <a:rPr lang="en-US" dirty="0"/>
              <a:t> </a:t>
            </a:r>
            <a:r>
              <a:rPr lang="ru-RU" dirty="0"/>
              <a:t>пользовательских данных</a:t>
            </a:r>
            <a:r>
              <a:rPr lang="en-US" dirty="0"/>
              <a:t>;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В случае серьёзного сбоя, есть возможность загрузить резервную копию</a:t>
            </a:r>
            <a:r>
              <a:rPr lang="en-US" dirty="0"/>
              <a:t> </a:t>
            </a:r>
            <a:r>
              <a:rPr lang="ru-RU" dirty="0"/>
              <a:t>заводских настроек при старте системы с помощью комбинации клавиш</a:t>
            </a:r>
            <a:r>
              <a:rPr lang="en-US" dirty="0"/>
              <a:t>;</a:t>
            </a:r>
          </a:p>
          <a:p>
            <a:pPr marL="360363" indent="-3603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Моментальное и безопасное завершение работы, как ПК, так и встроенных</a:t>
            </a:r>
            <a:r>
              <a:rPr lang="en-US" dirty="0"/>
              <a:t> </a:t>
            </a:r>
            <a:r>
              <a:rPr lang="ru-RU" dirty="0"/>
              <a:t>систем тестера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D27C1C-369E-4DD3-A57B-5EC16F0E56C2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D1BE2-00EF-4DCA-90CD-9C74BF55D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43306" y="1115452"/>
            <a:ext cx="197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Немного о работе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1" y="1988840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Данный тестер позволяет проводить полный цикл авто-калибровки всех систем, без необходимости в дополнительных приспособлениях и приборах</a:t>
            </a:r>
            <a:r>
              <a:rPr lang="en-US" dirty="0"/>
              <a:t>;</a:t>
            </a:r>
            <a:endParaRPr lang="ru-RU" dirty="0"/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Во время тестирования изделий, благодаря обратной связи, постоянно ведётся мониторинг внутренних подсистем</a:t>
            </a:r>
            <a:r>
              <a:rPr lang="en-US" dirty="0"/>
              <a:t>;</a:t>
            </a:r>
            <a:endParaRPr lang="ru-RU" dirty="0"/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ru-RU" dirty="0"/>
              <a:t>При использовании программных алгоритмов надёжного регулирования, а также калибровочных таблиц, достигается высокая точность и стабильность генерации тока и напряжения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B0CF92-E06D-49D2-A5E4-F18CAF3C7499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6000">
                <a:srgbClr val="3B4173">
                  <a:alpha val="87000"/>
                </a:srgbClr>
              </a:gs>
              <a:gs pos="81000">
                <a:srgbClr val="3B4173"/>
              </a:gs>
              <a:gs pos="100000">
                <a:srgbClr val="3B417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Эскизный проект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F418D8-0528-48E1-9117-AF8ACDA4B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4580"/>
            <a:ext cx="812132" cy="81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1548</Words>
  <Application>Microsoft Office PowerPoint</Application>
  <PresentationFormat>Экран (4:3)</PresentationFormat>
  <Paragraphs>284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VIELPA</dc:creator>
  <cp:lastModifiedBy>Михаил МАКАРОВ</cp:lastModifiedBy>
  <cp:revision>290</cp:revision>
  <dcterms:created xsi:type="dcterms:W3CDTF">2015-12-15T18:51:39Z</dcterms:created>
  <dcterms:modified xsi:type="dcterms:W3CDTF">2025-04-23T18:43:35Z</dcterms:modified>
</cp:coreProperties>
</file>